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Lst>
  <p:sldSz cx="12192000" cy="6858000"/>
  <p:notesSz cx="6888163" cy="100218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2" autoAdjust="0"/>
    <p:restoredTop sz="94660"/>
  </p:normalViewPr>
  <p:slideViewPr>
    <p:cSldViewPr snapToGrid="0" showGuides="1">
      <p:cViewPr varScale="1">
        <p:scale>
          <a:sx n="117" d="100"/>
          <a:sy n="117" d="100"/>
        </p:scale>
        <p:origin x="29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88613-E0C2-9084-F64C-044616533F0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DEB49B1-2735-E7EE-2055-895569850B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A5C8F55-BA13-753F-D830-24040CAA46E6}"/>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5" name="Fußzeilenplatzhalter 4">
            <a:extLst>
              <a:ext uri="{FF2B5EF4-FFF2-40B4-BE49-F238E27FC236}">
                <a16:creationId xmlns:a16="http://schemas.microsoft.com/office/drawing/2014/main" id="{E4196A4B-BC5B-A1DA-4FB4-90D53E81D73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05EDD1A-1129-FD53-6170-502F049AF717}"/>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2200734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D96536-2771-E2BA-5CF3-FEF42D74596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BE88624-AC45-A8BD-DF6E-1B697B6C38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1CA15A0-2F52-93B5-7F15-562E221B9AF1}"/>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5" name="Fußzeilenplatzhalter 4">
            <a:extLst>
              <a:ext uri="{FF2B5EF4-FFF2-40B4-BE49-F238E27FC236}">
                <a16:creationId xmlns:a16="http://schemas.microsoft.com/office/drawing/2014/main" id="{32C0A894-BF62-2F18-82A2-C36FF79E8F0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DCCB06D-5DBF-B979-C77F-25B5957B4E49}"/>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4155552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A01A43-BB35-3BA4-775E-F1904950C1E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5F9B5E5-00D3-6EC5-D23E-D3F96CFA07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18E819B-E834-4F32-1758-AA8942917E3C}"/>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5" name="Fußzeilenplatzhalter 4">
            <a:extLst>
              <a:ext uri="{FF2B5EF4-FFF2-40B4-BE49-F238E27FC236}">
                <a16:creationId xmlns:a16="http://schemas.microsoft.com/office/drawing/2014/main" id="{FA4838E5-A2A2-3520-378D-FA19341AABE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95D5347-E576-567E-E374-60313877EF78}"/>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4139395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8D8EF3-466A-1F7F-3648-664072154C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27AE4BC-5FA6-C0EE-F579-F2C6A2BDFFA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3038ACC-5CC2-E011-BE8D-70F5031579E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EEC62A1-7A34-44D8-26D1-449CF1935876}"/>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6" name="Fußzeilenplatzhalter 5">
            <a:extLst>
              <a:ext uri="{FF2B5EF4-FFF2-40B4-BE49-F238E27FC236}">
                <a16:creationId xmlns:a16="http://schemas.microsoft.com/office/drawing/2014/main" id="{6DF091E1-B53B-5CD6-C81F-079AD5D58BD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2D8ADDE-8C3A-F8B0-C0DD-E2C50FBD6EB2}"/>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38885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415045-CF3D-E3B7-73CB-DFA3DDE1180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DA096F7A-B1AE-CBD8-05CB-4A0BA2C022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9DE916E-D930-0CFB-0E15-481ADC7C122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1018FE7-6915-65FF-3114-21AE873769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D60F23D-9B2A-85B5-F49B-84207236094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BBB2876-6CA0-D2A0-CAC8-B67A583E2469}"/>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8" name="Fußzeilenplatzhalter 7">
            <a:extLst>
              <a:ext uri="{FF2B5EF4-FFF2-40B4-BE49-F238E27FC236}">
                <a16:creationId xmlns:a16="http://schemas.microsoft.com/office/drawing/2014/main" id="{50E9E66C-CA7F-D7AD-6499-2614ACEEB15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27D1064-86EC-6723-72F1-F2AABD970BAF}"/>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398786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ADB2C8-85EE-DE1E-65EA-97A3A9A425E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7D89789C-6189-6B41-3CB5-3D7E27B79810}"/>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4" name="Fußzeilenplatzhalter 3">
            <a:extLst>
              <a:ext uri="{FF2B5EF4-FFF2-40B4-BE49-F238E27FC236}">
                <a16:creationId xmlns:a16="http://schemas.microsoft.com/office/drawing/2014/main" id="{870287E6-D772-549C-0C79-E0327E9763B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8733A35-82B9-673B-A914-EC31A66D5222}"/>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220151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093EF03-C006-6E8E-66A7-A7E38362C29F}"/>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3" name="Fußzeilenplatzhalter 2">
            <a:extLst>
              <a:ext uri="{FF2B5EF4-FFF2-40B4-BE49-F238E27FC236}">
                <a16:creationId xmlns:a16="http://schemas.microsoft.com/office/drawing/2014/main" id="{28EBC686-32E7-23DD-922C-E74C4C5930C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B36F6A42-3D36-88F9-D572-A453AE2556B2}"/>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3077561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695BB8-190B-EF94-AD30-FB861699C07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D7DADF38-8DB4-5C66-2E9C-4DBE7EDFC4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2CB0142-2442-06B1-8336-046D435576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5C8974F-803C-49CA-84E5-D48ADC302987}"/>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6" name="Fußzeilenplatzhalter 5">
            <a:extLst>
              <a:ext uri="{FF2B5EF4-FFF2-40B4-BE49-F238E27FC236}">
                <a16:creationId xmlns:a16="http://schemas.microsoft.com/office/drawing/2014/main" id="{9C5DF39D-9946-EB12-E6D0-C0ED492948F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C0C8937-88AF-3634-E308-3911540A7249}"/>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2912702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0839FB-C4E0-51F9-A04C-14818FBDA12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79A9370-82E0-EF59-4FB1-7E31A8A72E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E3E416B-7017-C010-EDC3-75815D9DF7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AC5FA22-48BF-2491-A71D-BCEC8DE7D468}"/>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6" name="Fußzeilenplatzhalter 5">
            <a:extLst>
              <a:ext uri="{FF2B5EF4-FFF2-40B4-BE49-F238E27FC236}">
                <a16:creationId xmlns:a16="http://schemas.microsoft.com/office/drawing/2014/main" id="{412FE03E-5F61-C2CD-FADE-EE9EC2E5854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F0164B9-815B-C70B-CC03-7317300D1532}"/>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1514245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289CC1-167D-15CB-9345-AA7B986B142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012195D-A920-1C27-F9A8-32988AE19B3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3BDB881-7A5F-57A5-B456-3B28A49A5258}"/>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5" name="Fußzeilenplatzhalter 4">
            <a:extLst>
              <a:ext uri="{FF2B5EF4-FFF2-40B4-BE49-F238E27FC236}">
                <a16:creationId xmlns:a16="http://schemas.microsoft.com/office/drawing/2014/main" id="{0821DDEA-952F-1F5A-2D5D-443C18618C3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A84F461-A8FC-7621-D0DA-5177C42745A9}"/>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1186624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336F98A-1D91-8132-D258-A73FA766DEA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65FFCBB-2B57-3196-5B51-78F2B359CA1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2642F07-63A5-FD9B-6E5E-13638C3AE8C1}"/>
              </a:ext>
            </a:extLst>
          </p:cNvPr>
          <p:cNvSpPr>
            <a:spLocks noGrp="1"/>
          </p:cNvSpPr>
          <p:nvPr>
            <p:ph type="dt" sz="half" idx="10"/>
          </p:nvPr>
        </p:nvSpPr>
        <p:spPr/>
        <p:txBody>
          <a:bodyPr/>
          <a:lstStyle/>
          <a:p>
            <a:fld id="{231B1E76-DCD7-4B2C-8DCB-AAF99C516462}" type="datetimeFigureOut">
              <a:rPr lang="de-DE" smtClean="0"/>
              <a:t>30.09.2026</a:t>
            </a:fld>
            <a:endParaRPr lang="de-DE"/>
          </a:p>
        </p:txBody>
      </p:sp>
      <p:sp>
        <p:nvSpPr>
          <p:cNvPr id="5" name="Fußzeilenplatzhalter 4">
            <a:extLst>
              <a:ext uri="{FF2B5EF4-FFF2-40B4-BE49-F238E27FC236}">
                <a16:creationId xmlns:a16="http://schemas.microsoft.com/office/drawing/2014/main" id="{3051F0CF-A353-336E-8476-47BF858272C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D77AD61-4F36-BF62-B1DA-5F87333BE6F7}"/>
              </a:ext>
            </a:extLst>
          </p:cNvPr>
          <p:cNvSpPr>
            <a:spLocks noGrp="1"/>
          </p:cNvSpPr>
          <p:nvPr>
            <p:ph type="sldNum" sz="quarter" idx="12"/>
          </p:nvPr>
        </p:nvSpPr>
        <p:spPr/>
        <p:txBody>
          <a:bodyPr/>
          <a:lstStyle/>
          <a:p>
            <a:fld id="{99BF682C-F621-492B-8629-C2B491112FC6}" type="slidenum">
              <a:rPr lang="de-DE" smtClean="0"/>
              <a:t>‹Nr.›</a:t>
            </a:fld>
            <a:endParaRPr lang="de-DE"/>
          </a:p>
        </p:txBody>
      </p:sp>
    </p:spTree>
    <p:extLst>
      <p:ext uri="{BB962C8B-B14F-4D97-AF65-F5344CB8AC3E}">
        <p14:creationId xmlns:p14="http://schemas.microsoft.com/office/powerpoint/2010/main" val="1261100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17A61EC-8E81-C615-178A-75D217434A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8E7E049-FB8B-246E-FA58-11FA1A219D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6B53678-DA4E-074D-0EB9-399A8858C0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B1E76-DCD7-4B2C-8DCB-AAF99C516462}" type="datetimeFigureOut">
              <a:rPr lang="de-DE" smtClean="0"/>
              <a:t>30.09.2026</a:t>
            </a:fld>
            <a:endParaRPr lang="de-DE"/>
          </a:p>
        </p:txBody>
      </p:sp>
      <p:sp>
        <p:nvSpPr>
          <p:cNvPr id="5" name="Fußzeilenplatzhalter 4">
            <a:extLst>
              <a:ext uri="{FF2B5EF4-FFF2-40B4-BE49-F238E27FC236}">
                <a16:creationId xmlns:a16="http://schemas.microsoft.com/office/drawing/2014/main" id="{1782ABE5-9E2D-0FB6-89A0-B131363D2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293F9886-CC70-F7FA-5198-EA644EF81E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BF682C-F621-492B-8629-C2B491112FC6}" type="slidenum">
              <a:rPr lang="de-DE" smtClean="0"/>
              <a:t>‹Nr.›</a:t>
            </a:fld>
            <a:endParaRPr lang="de-DE"/>
          </a:p>
        </p:txBody>
      </p:sp>
    </p:spTree>
    <p:extLst>
      <p:ext uri="{BB962C8B-B14F-4D97-AF65-F5344CB8AC3E}">
        <p14:creationId xmlns:p14="http://schemas.microsoft.com/office/powerpoint/2010/main" val="890814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7">
            <a:extLst>
              <a:ext uri="{FF2B5EF4-FFF2-40B4-BE49-F238E27FC236}">
                <a16:creationId xmlns:a16="http://schemas.microsoft.com/office/drawing/2014/main" id="{747958FF-121A-13D3-1198-4228A8F36C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379" y="184198"/>
            <a:ext cx="2381142" cy="1894726"/>
          </a:xfrm>
          <a:prstGeom prst="rect">
            <a:avLst/>
          </a:prstGeom>
        </p:spPr>
      </p:pic>
      <p:pic>
        <p:nvPicPr>
          <p:cNvPr id="10" name="Grafik 9">
            <a:extLst>
              <a:ext uri="{FF2B5EF4-FFF2-40B4-BE49-F238E27FC236}">
                <a16:creationId xmlns:a16="http://schemas.microsoft.com/office/drawing/2014/main" id="{D521149F-7935-C0F5-2FE1-3992DC00C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79" y="2218615"/>
            <a:ext cx="2128101" cy="2204185"/>
          </a:xfrm>
          <a:prstGeom prst="rect">
            <a:avLst/>
          </a:prstGeom>
        </p:spPr>
      </p:pic>
      <p:pic>
        <p:nvPicPr>
          <p:cNvPr id="12" name="Grafik 11">
            <a:extLst>
              <a:ext uri="{FF2B5EF4-FFF2-40B4-BE49-F238E27FC236}">
                <a16:creationId xmlns:a16="http://schemas.microsoft.com/office/drawing/2014/main" id="{CFD2142F-DA6C-9DF2-CF18-492E779A80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4217" y="4298697"/>
            <a:ext cx="3069908" cy="2302430"/>
          </a:xfrm>
          <a:prstGeom prst="rect">
            <a:avLst/>
          </a:prstGeom>
        </p:spPr>
      </p:pic>
      <p:pic>
        <p:nvPicPr>
          <p:cNvPr id="14" name="Grafik 13">
            <a:extLst>
              <a:ext uri="{FF2B5EF4-FFF2-40B4-BE49-F238E27FC236}">
                <a16:creationId xmlns:a16="http://schemas.microsoft.com/office/drawing/2014/main" id="{23E24CA1-63D5-C3D8-DBA4-A81CF06A50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2396" y="4644322"/>
            <a:ext cx="2794410" cy="2054751"/>
          </a:xfrm>
          <a:prstGeom prst="rect">
            <a:avLst/>
          </a:prstGeom>
        </p:spPr>
      </p:pic>
      <p:pic>
        <p:nvPicPr>
          <p:cNvPr id="16" name="Grafik 15">
            <a:extLst>
              <a:ext uri="{FF2B5EF4-FFF2-40B4-BE49-F238E27FC236}">
                <a16:creationId xmlns:a16="http://schemas.microsoft.com/office/drawing/2014/main" id="{673AD741-25F5-A5B0-A006-739B8211F5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7577" y="3070273"/>
            <a:ext cx="3069907" cy="1986033"/>
          </a:xfrm>
          <a:prstGeom prst="rect">
            <a:avLst/>
          </a:prstGeom>
        </p:spPr>
      </p:pic>
      <p:pic>
        <p:nvPicPr>
          <p:cNvPr id="18" name="Grafik 17">
            <a:extLst>
              <a:ext uri="{FF2B5EF4-FFF2-40B4-BE49-F238E27FC236}">
                <a16:creationId xmlns:a16="http://schemas.microsoft.com/office/drawing/2014/main" id="{54143663-0511-1BC8-7F68-39BA83D197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622" y="4562492"/>
            <a:ext cx="2128101" cy="2168500"/>
          </a:xfrm>
          <a:prstGeom prst="rect">
            <a:avLst/>
          </a:prstGeom>
        </p:spPr>
      </p:pic>
      <p:pic>
        <p:nvPicPr>
          <p:cNvPr id="20" name="Grafik 19">
            <a:extLst>
              <a:ext uri="{FF2B5EF4-FFF2-40B4-BE49-F238E27FC236}">
                <a16:creationId xmlns:a16="http://schemas.microsoft.com/office/drawing/2014/main" id="{5F7EEC4D-9D0D-CB55-0EB7-8905F6594D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07237" y="5191685"/>
            <a:ext cx="2989268" cy="1507387"/>
          </a:xfrm>
          <a:prstGeom prst="rect">
            <a:avLst/>
          </a:prstGeom>
        </p:spPr>
      </p:pic>
      <p:pic>
        <p:nvPicPr>
          <p:cNvPr id="22" name="Grafik 21">
            <a:extLst>
              <a:ext uri="{FF2B5EF4-FFF2-40B4-BE49-F238E27FC236}">
                <a16:creationId xmlns:a16="http://schemas.microsoft.com/office/drawing/2014/main" id="{3625D33B-6A8C-3DD5-7149-A16C1CF71B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5246506" y="789270"/>
            <a:ext cx="3811588" cy="2858690"/>
          </a:xfrm>
          <a:prstGeom prst="rect">
            <a:avLst/>
          </a:prstGeom>
        </p:spPr>
      </p:pic>
      <p:pic>
        <p:nvPicPr>
          <p:cNvPr id="24" name="Grafik 23">
            <a:extLst>
              <a:ext uri="{FF2B5EF4-FFF2-40B4-BE49-F238E27FC236}">
                <a16:creationId xmlns:a16="http://schemas.microsoft.com/office/drawing/2014/main" id="{5748C784-6335-5B58-B925-A23F1B4347E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89229" y="613439"/>
            <a:ext cx="3207276" cy="2405456"/>
          </a:xfrm>
          <a:prstGeom prst="rect">
            <a:avLst/>
          </a:prstGeom>
        </p:spPr>
      </p:pic>
      <p:pic>
        <p:nvPicPr>
          <p:cNvPr id="26" name="Grafik 25">
            <a:extLst>
              <a:ext uri="{FF2B5EF4-FFF2-40B4-BE49-F238E27FC236}">
                <a16:creationId xmlns:a16="http://schemas.microsoft.com/office/drawing/2014/main" id="{ABDFF808-A134-007E-1DFE-CDB617CF68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01237" y="2549752"/>
            <a:ext cx="2438533" cy="1986033"/>
          </a:xfrm>
          <a:prstGeom prst="rect">
            <a:avLst/>
          </a:prstGeom>
        </p:spPr>
      </p:pic>
      <p:sp>
        <p:nvSpPr>
          <p:cNvPr id="27" name="Textfeld 26">
            <a:extLst>
              <a:ext uri="{FF2B5EF4-FFF2-40B4-BE49-F238E27FC236}">
                <a16:creationId xmlns:a16="http://schemas.microsoft.com/office/drawing/2014/main" id="{FF9D8ED4-482C-3272-4F30-7E5987E0AB69}"/>
              </a:ext>
            </a:extLst>
          </p:cNvPr>
          <p:cNvSpPr txBox="1"/>
          <p:nvPr/>
        </p:nvSpPr>
        <p:spPr>
          <a:xfrm>
            <a:off x="2835291" y="819433"/>
            <a:ext cx="1222329" cy="1200329"/>
          </a:xfrm>
          <a:prstGeom prst="rect">
            <a:avLst/>
          </a:prstGeom>
          <a:noFill/>
        </p:spPr>
        <p:txBody>
          <a:bodyPr wrap="square" rtlCol="0">
            <a:spAutoFit/>
          </a:bodyPr>
          <a:lstStyle/>
          <a:p>
            <a:r>
              <a:rPr lang="de-DE" dirty="0">
                <a:highlight>
                  <a:srgbClr val="FFFF00"/>
                </a:highlight>
              </a:rPr>
              <a:t>Unser Garten mit neuen Bereichen</a:t>
            </a:r>
          </a:p>
        </p:txBody>
      </p:sp>
      <p:sp>
        <p:nvSpPr>
          <p:cNvPr id="28" name="Textfeld 27">
            <a:extLst>
              <a:ext uri="{FF2B5EF4-FFF2-40B4-BE49-F238E27FC236}">
                <a16:creationId xmlns:a16="http://schemas.microsoft.com/office/drawing/2014/main" id="{F9D3D8CA-11B0-55F4-1CE1-736CFAEA6FFA}"/>
              </a:ext>
            </a:extLst>
          </p:cNvPr>
          <p:cNvSpPr txBox="1"/>
          <p:nvPr/>
        </p:nvSpPr>
        <p:spPr>
          <a:xfrm>
            <a:off x="1897188" y="4822353"/>
            <a:ext cx="1511167" cy="369332"/>
          </a:xfrm>
          <a:prstGeom prst="rect">
            <a:avLst/>
          </a:prstGeom>
          <a:noFill/>
        </p:spPr>
        <p:txBody>
          <a:bodyPr wrap="square" rtlCol="0">
            <a:spAutoFit/>
          </a:bodyPr>
          <a:lstStyle/>
          <a:p>
            <a:r>
              <a:rPr lang="de-DE" dirty="0">
                <a:highlight>
                  <a:srgbClr val="FFFF00"/>
                </a:highlight>
              </a:rPr>
              <a:t>Ausruhen</a:t>
            </a:r>
          </a:p>
        </p:txBody>
      </p:sp>
      <p:sp>
        <p:nvSpPr>
          <p:cNvPr id="29" name="Textfeld 28">
            <a:extLst>
              <a:ext uri="{FF2B5EF4-FFF2-40B4-BE49-F238E27FC236}">
                <a16:creationId xmlns:a16="http://schemas.microsoft.com/office/drawing/2014/main" id="{1178A867-D128-DE5D-04DB-C545905EFC40}"/>
              </a:ext>
            </a:extLst>
          </p:cNvPr>
          <p:cNvSpPr txBox="1"/>
          <p:nvPr/>
        </p:nvSpPr>
        <p:spPr>
          <a:xfrm>
            <a:off x="1395663" y="2492943"/>
            <a:ext cx="2675823" cy="369332"/>
          </a:xfrm>
          <a:prstGeom prst="rect">
            <a:avLst/>
          </a:prstGeom>
          <a:noFill/>
        </p:spPr>
        <p:txBody>
          <a:bodyPr wrap="square" rtlCol="0">
            <a:spAutoFit/>
          </a:bodyPr>
          <a:lstStyle/>
          <a:p>
            <a:r>
              <a:rPr lang="de-DE" dirty="0">
                <a:highlight>
                  <a:srgbClr val="FFFF00"/>
                </a:highlight>
              </a:rPr>
              <a:t>Kreatives Arbeiten</a:t>
            </a:r>
          </a:p>
        </p:txBody>
      </p:sp>
      <p:sp>
        <p:nvSpPr>
          <p:cNvPr id="30" name="Textfeld 29">
            <a:extLst>
              <a:ext uri="{FF2B5EF4-FFF2-40B4-BE49-F238E27FC236}">
                <a16:creationId xmlns:a16="http://schemas.microsoft.com/office/drawing/2014/main" id="{96BDCF08-CAD9-CEB2-3519-AEBA7BAB8868}"/>
              </a:ext>
            </a:extLst>
          </p:cNvPr>
          <p:cNvSpPr txBox="1"/>
          <p:nvPr/>
        </p:nvSpPr>
        <p:spPr>
          <a:xfrm>
            <a:off x="5863280" y="2539430"/>
            <a:ext cx="2142344" cy="369332"/>
          </a:xfrm>
          <a:prstGeom prst="rect">
            <a:avLst/>
          </a:prstGeom>
          <a:noFill/>
        </p:spPr>
        <p:txBody>
          <a:bodyPr wrap="square" rtlCol="0">
            <a:spAutoFit/>
          </a:bodyPr>
          <a:lstStyle/>
          <a:p>
            <a:r>
              <a:rPr lang="de-DE" dirty="0">
                <a:highlight>
                  <a:srgbClr val="FFFF00"/>
                </a:highlight>
              </a:rPr>
              <a:t>Rosengarten</a:t>
            </a:r>
          </a:p>
        </p:txBody>
      </p:sp>
      <p:sp>
        <p:nvSpPr>
          <p:cNvPr id="31" name="Textfeld 30">
            <a:extLst>
              <a:ext uri="{FF2B5EF4-FFF2-40B4-BE49-F238E27FC236}">
                <a16:creationId xmlns:a16="http://schemas.microsoft.com/office/drawing/2014/main" id="{73662079-D0DE-9C73-D9E5-CF82E55486EF}"/>
              </a:ext>
            </a:extLst>
          </p:cNvPr>
          <p:cNvSpPr txBox="1"/>
          <p:nvPr/>
        </p:nvSpPr>
        <p:spPr>
          <a:xfrm>
            <a:off x="5834222" y="2931739"/>
            <a:ext cx="1876926" cy="1200329"/>
          </a:xfrm>
          <a:prstGeom prst="rect">
            <a:avLst/>
          </a:prstGeom>
          <a:noFill/>
        </p:spPr>
        <p:txBody>
          <a:bodyPr wrap="square" rtlCol="0">
            <a:spAutoFit/>
          </a:bodyPr>
          <a:lstStyle/>
          <a:p>
            <a:r>
              <a:rPr lang="de-DE" dirty="0">
                <a:highlight>
                  <a:srgbClr val="FFFF00"/>
                </a:highlight>
              </a:rPr>
              <a:t>Legematerialien wie Stöcke, Muscheln und Steine</a:t>
            </a:r>
          </a:p>
        </p:txBody>
      </p:sp>
      <p:sp>
        <p:nvSpPr>
          <p:cNvPr id="33" name="Textfeld 32">
            <a:extLst>
              <a:ext uri="{FF2B5EF4-FFF2-40B4-BE49-F238E27FC236}">
                <a16:creationId xmlns:a16="http://schemas.microsoft.com/office/drawing/2014/main" id="{2CC9EA8B-9B39-E2BC-6F7B-5BA5D8EAD436}"/>
              </a:ext>
            </a:extLst>
          </p:cNvPr>
          <p:cNvSpPr txBox="1"/>
          <p:nvPr/>
        </p:nvSpPr>
        <p:spPr>
          <a:xfrm>
            <a:off x="6096000" y="6102417"/>
            <a:ext cx="2701491" cy="369332"/>
          </a:xfrm>
          <a:prstGeom prst="rect">
            <a:avLst/>
          </a:prstGeom>
          <a:noFill/>
        </p:spPr>
        <p:txBody>
          <a:bodyPr wrap="square" rtlCol="0">
            <a:spAutoFit/>
          </a:bodyPr>
          <a:lstStyle/>
          <a:p>
            <a:r>
              <a:rPr lang="de-DE" dirty="0">
                <a:highlight>
                  <a:srgbClr val="FFFF00"/>
                </a:highlight>
              </a:rPr>
              <a:t>Sand, Steine sieben</a:t>
            </a:r>
          </a:p>
        </p:txBody>
      </p:sp>
      <p:sp>
        <p:nvSpPr>
          <p:cNvPr id="2" name="Textfeld 1">
            <a:extLst>
              <a:ext uri="{FF2B5EF4-FFF2-40B4-BE49-F238E27FC236}">
                <a16:creationId xmlns:a16="http://schemas.microsoft.com/office/drawing/2014/main" id="{D5D3E70A-9CFA-E87D-46EC-076254030AA8}"/>
              </a:ext>
            </a:extLst>
          </p:cNvPr>
          <p:cNvSpPr txBox="1"/>
          <p:nvPr/>
        </p:nvSpPr>
        <p:spPr>
          <a:xfrm>
            <a:off x="9341087" y="2862275"/>
            <a:ext cx="2446397" cy="646331"/>
          </a:xfrm>
          <a:prstGeom prst="rect">
            <a:avLst/>
          </a:prstGeom>
          <a:noFill/>
        </p:spPr>
        <p:txBody>
          <a:bodyPr wrap="square" rtlCol="0">
            <a:spAutoFit/>
          </a:bodyPr>
          <a:lstStyle/>
          <a:p>
            <a:r>
              <a:rPr lang="de-DE" dirty="0">
                <a:highlight>
                  <a:srgbClr val="FFFF00"/>
                </a:highlight>
              </a:rPr>
              <a:t>Bauen mit Holzstämmen</a:t>
            </a:r>
          </a:p>
        </p:txBody>
      </p:sp>
      <p:pic>
        <p:nvPicPr>
          <p:cNvPr id="3" name="Grafik 2">
            <a:extLst>
              <a:ext uri="{FF2B5EF4-FFF2-40B4-BE49-F238E27FC236}">
                <a16:creationId xmlns:a16="http://schemas.microsoft.com/office/drawing/2014/main" id="{A6271D2A-80BC-0C6C-1377-58FE00C49738}"/>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4179071" y="613439"/>
            <a:ext cx="1316491" cy="1919996"/>
          </a:xfrm>
          <a:prstGeom prst="rect">
            <a:avLst/>
          </a:prstGeom>
        </p:spPr>
      </p:pic>
      <p:sp>
        <p:nvSpPr>
          <p:cNvPr id="4" name="Textfeld 3">
            <a:extLst>
              <a:ext uri="{FF2B5EF4-FFF2-40B4-BE49-F238E27FC236}">
                <a16:creationId xmlns:a16="http://schemas.microsoft.com/office/drawing/2014/main" id="{70F30BCD-27EF-0AF3-1F50-D25ED2100462}"/>
              </a:ext>
            </a:extLst>
          </p:cNvPr>
          <p:cNvSpPr txBox="1"/>
          <p:nvPr/>
        </p:nvSpPr>
        <p:spPr>
          <a:xfrm>
            <a:off x="4259989" y="1903421"/>
            <a:ext cx="1246476" cy="646331"/>
          </a:xfrm>
          <a:prstGeom prst="rect">
            <a:avLst/>
          </a:prstGeom>
          <a:noFill/>
        </p:spPr>
        <p:txBody>
          <a:bodyPr wrap="square" rtlCol="0">
            <a:spAutoFit/>
          </a:bodyPr>
          <a:lstStyle/>
          <a:p>
            <a:r>
              <a:rPr lang="de-DE" dirty="0">
                <a:highlight>
                  <a:srgbClr val="FFFF00"/>
                </a:highlight>
              </a:rPr>
              <a:t>Frühstück im Garten</a:t>
            </a:r>
          </a:p>
        </p:txBody>
      </p:sp>
    </p:spTree>
    <p:extLst>
      <p:ext uri="{BB962C8B-B14F-4D97-AF65-F5344CB8AC3E}">
        <p14:creationId xmlns:p14="http://schemas.microsoft.com/office/powerpoint/2010/main" val="135667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AA75791-ABD6-45E2-B58A-77112BD0F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8" name="Rectangle 17">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feld 1">
            <a:extLst>
              <a:ext uri="{FF2B5EF4-FFF2-40B4-BE49-F238E27FC236}">
                <a16:creationId xmlns:a16="http://schemas.microsoft.com/office/drawing/2014/main" id="{13966CB0-FE5E-C82A-38F1-643B6400B4FC}"/>
              </a:ext>
            </a:extLst>
          </p:cNvPr>
          <p:cNvSpPr txBox="1"/>
          <p:nvPr/>
        </p:nvSpPr>
        <p:spPr>
          <a:xfrm>
            <a:off x="549277" y="469448"/>
            <a:ext cx="7202485" cy="108789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200" kern="1200">
                <a:solidFill>
                  <a:schemeClr val="tx1"/>
                </a:solidFill>
                <a:latin typeface="+mj-lt"/>
                <a:ea typeface="+mj-ea"/>
                <a:cs typeface="+mj-cs"/>
              </a:rPr>
              <a:t>Unsere Eltern-Ecke am Ausgang zum Garten</a:t>
            </a:r>
          </a:p>
        </p:txBody>
      </p:sp>
      <p:pic>
        <p:nvPicPr>
          <p:cNvPr id="8" name="Grafik 7">
            <a:extLst>
              <a:ext uri="{FF2B5EF4-FFF2-40B4-BE49-F238E27FC236}">
                <a16:creationId xmlns:a16="http://schemas.microsoft.com/office/drawing/2014/main" id="{1983430B-0D01-ACBB-7EB2-C9C9C186FF0A}"/>
              </a:ext>
            </a:extLst>
          </p:cNvPr>
          <p:cNvPicPr>
            <a:picLocks noChangeAspect="1"/>
          </p:cNvPicPr>
          <p:nvPr/>
        </p:nvPicPr>
        <p:blipFill>
          <a:blip r:embed="rId2">
            <a:extLst>
              <a:ext uri="{28A0092B-C50C-407E-A947-70E740481C1C}">
                <a14:useLocalDpi xmlns:a14="http://schemas.microsoft.com/office/drawing/2010/main" val="0"/>
              </a:ext>
            </a:extLst>
          </a:blip>
          <a:srcRect t="27127" r="-3" b="-3"/>
          <a:stretch>
            <a:fillRect/>
          </a:stretch>
        </p:blipFill>
        <p:spPr>
          <a:xfrm rot="5400000">
            <a:off x="-396823" y="3079704"/>
            <a:ext cx="4172921" cy="2280713"/>
          </a:xfrm>
          <a:prstGeom prst="rect">
            <a:avLst/>
          </a:prstGeom>
          <a:effectLst>
            <a:outerShdw blurRad="508000" dist="101600" dir="5400000" algn="tl" rotWithShape="0">
              <a:prstClr val="black">
                <a:alpha val="10000"/>
              </a:prstClr>
            </a:outerShdw>
          </a:effectLst>
        </p:spPr>
      </p:pic>
      <p:pic>
        <p:nvPicPr>
          <p:cNvPr id="6" name="Grafik 5">
            <a:extLst>
              <a:ext uri="{FF2B5EF4-FFF2-40B4-BE49-F238E27FC236}">
                <a16:creationId xmlns:a16="http://schemas.microsoft.com/office/drawing/2014/main" id="{59D1DDC9-4D26-B095-72F6-C2698A288258}"/>
              </a:ext>
            </a:extLst>
          </p:cNvPr>
          <p:cNvPicPr>
            <a:picLocks noChangeAspect="1"/>
          </p:cNvPicPr>
          <p:nvPr/>
        </p:nvPicPr>
        <p:blipFill>
          <a:blip r:embed="rId3">
            <a:extLst>
              <a:ext uri="{28A0092B-C50C-407E-A947-70E740481C1C}">
                <a14:useLocalDpi xmlns:a14="http://schemas.microsoft.com/office/drawing/2010/main" val="0"/>
              </a:ext>
            </a:extLst>
          </a:blip>
          <a:srcRect t="18853" b="8210"/>
          <a:stretch>
            <a:fillRect/>
          </a:stretch>
        </p:blipFill>
        <p:spPr>
          <a:xfrm rot="5400000">
            <a:off x="2064941" y="3078600"/>
            <a:ext cx="4172400" cy="2282400"/>
          </a:xfrm>
          <a:prstGeom prst="rect">
            <a:avLst/>
          </a:prstGeom>
          <a:effectLst>
            <a:outerShdw blurRad="508000" dist="101600" dir="5400000" algn="tl" rotWithShape="0">
              <a:prstClr val="black">
                <a:alpha val="10000"/>
              </a:prstClr>
            </a:outerShdw>
          </a:effectLst>
        </p:spPr>
      </p:pic>
      <p:pic>
        <p:nvPicPr>
          <p:cNvPr id="10" name="Grafik 9">
            <a:extLst>
              <a:ext uri="{FF2B5EF4-FFF2-40B4-BE49-F238E27FC236}">
                <a16:creationId xmlns:a16="http://schemas.microsoft.com/office/drawing/2014/main" id="{635B374F-9335-F5BD-5093-F00792A704F4}"/>
              </a:ext>
            </a:extLst>
          </p:cNvPr>
          <p:cNvPicPr>
            <a:picLocks noChangeAspect="1"/>
          </p:cNvPicPr>
          <p:nvPr/>
        </p:nvPicPr>
        <p:blipFill>
          <a:blip r:embed="rId4">
            <a:extLst>
              <a:ext uri="{28A0092B-C50C-407E-A947-70E740481C1C}">
                <a14:useLocalDpi xmlns:a14="http://schemas.microsoft.com/office/drawing/2010/main" val="0"/>
              </a:ext>
            </a:extLst>
          </a:blip>
          <a:srcRect t="14423" b="12640"/>
          <a:stretch>
            <a:fillRect/>
          </a:stretch>
        </p:blipFill>
        <p:spPr>
          <a:xfrm rot="5400000">
            <a:off x="4527289" y="3078600"/>
            <a:ext cx="4172400" cy="2282400"/>
          </a:xfrm>
          <a:prstGeom prst="rect">
            <a:avLst/>
          </a:prstGeom>
        </p:spPr>
      </p:pic>
      <p:sp>
        <p:nvSpPr>
          <p:cNvPr id="4" name="Textfeld 3">
            <a:extLst>
              <a:ext uri="{FF2B5EF4-FFF2-40B4-BE49-F238E27FC236}">
                <a16:creationId xmlns:a16="http://schemas.microsoft.com/office/drawing/2014/main" id="{49A25C63-9707-EA6B-5CE1-75F091EAF11A}"/>
              </a:ext>
            </a:extLst>
          </p:cNvPr>
          <p:cNvSpPr txBox="1"/>
          <p:nvPr/>
        </p:nvSpPr>
        <p:spPr>
          <a:xfrm>
            <a:off x="8188779" y="612321"/>
            <a:ext cx="3388177" cy="5146024"/>
          </a:xfrm>
          <a:prstGeom prst="rect">
            <a:avLst/>
          </a:prstGeom>
          <a:noFill/>
        </p:spPr>
        <p:txBody>
          <a:bodyPr wrap="square" rtlCol="0">
            <a:spAutoFit/>
          </a:bodyPr>
          <a:lstStyle/>
          <a:p>
            <a:pPr indent="-228600">
              <a:lnSpc>
                <a:spcPct val="90000"/>
              </a:lnSpc>
              <a:spcAft>
                <a:spcPts val="600"/>
              </a:spcAft>
              <a:buFont typeface="Arial" panose="020B0604020202020204" pitchFamily="34" charset="0"/>
              <a:buChar char="•"/>
            </a:pPr>
            <a:r>
              <a:rPr lang="en-US" sz="1400" b="1" dirty="0">
                <a:solidFill>
                  <a:schemeClr val="tx1">
                    <a:alpha val="60000"/>
                  </a:schemeClr>
                </a:solidFill>
              </a:rPr>
              <a:t>Liebe </a:t>
            </a:r>
            <a:r>
              <a:rPr lang="en-US" sz="1400" b="1" dirty="0" err="1">
                <a:solidFill>
                  <a:schemeClr val="tx1">
                    <a:alpha val="60000"/>
                  </a:schemeClr>
                </a:solidFill>
              </a:rPr>
              <a:t>Eltern</a:t>
            </a:r>
            <a:r>
              <a:rPr lang="en-US" sz="1400" b="1" dirty="0">
                <a:solidFill>
                  <a:schemeClr val="tx1">
                    <a:alpha val="60000"/>
                  </a:schemeClr>
                </a:solidFill>
              </a:rPr>
              <a:t>, </a:t>
            </a:r>
            <a:r>
              <a:rPr lang="en-US" sz="1400" b="1" dirty="0" err="1">
                <a:solidFill>
                  <a:schemeClr val="tx1">
                    <a:alpha val="60000"/>
                  </a:schemeClr>
                </a:solidFill>
              </a:rPr>
              <a:t>liebe</a:t>
            </a:r>
            <a:r>
              <a:rPr lang="en-US" sz="1400" b="1" dirty="0">
                <a:solidFill>
                  <a:schemeClr val="tx1">
                    <a:alpha val="60000"/>
                  </a:schemeClr>
                </a:solidFill>
              </a:rPr>
              <a:t> </a:t>
            </a:r>
            <a:r>
              <a:rPr lang="en-US" sz="1400" b="1" dirty="0" err="1">
                <a:solidFill>
                  <a:schemeClr val="tx1">
                    <a:alpha val="60000"/>
                  </a:schemeClr>
                </a:solidFill>
              </a:rPr>
              <a:t>Familien</a:t>
            </a:r>
            <a:r>
              <a:rPr lang="en-US" sz="1400" b="1" dirty="0">
                <a:solidFill>
                  <a:schemeClr val="tx1">
                    <a:alpha val="60000"/>
                  </a:schemeClr>
                </a:solidFill>
              </a:rPr>
              <a:t>,</a:t>
            </a:r>
            <a:endParaRPr lang="en-US" sz="1400" dirty="0">
              <a:solidFill>
                <a:schemeClr val="tx1">
                  <a:alpha val="60000"/>
                </a:schemeClr>
              </a:solidFill>
            </a:endParaRPr>
          </a:p>
          <a:p>
            <a:pPr indent="-228600">
              <a:lnSpc>
                <a:spcPct val="90000"/>
              </a:lnSpc>
              <a:spcAft>
                <a:spcPts val="600"/>
              </a:spcAft>
              <a:buFont typeface="Arial" panose="020B0604020202020204" pitchFamily="34" charset="0"/>
              <a:buChar char="•"/>
            </a:pPr>
            <a:r>
              <a:rPr lang="en-US" sz="1400" dirty="0" err="1">
                <a:solidFill>
                  <a:schemeClr val="tx1">
                    <a:alpha val="60000"/>
                  </a:schemeClr>
                </a:solidFill>
              </a:rPr>
              <a:t>wir</a:t>
            </a:r>
            <a:r>
              <a:rPr lang="en-US" sz="1400" dirty="0">
                <a:solidFill>
                  <a:schemeClr val="tx1">
                    <a:alpha val="60000"/>
                  </a:schemeClr>
                </a:solidFill>
              </a:rPr>
              <a:t> </a:t>
            </a:r>
            <a:r>
              <a:rPr lang="en-US" sz="1400" dirty="0" err="1">
                <a:solidFill>
                  <a:schemeClr val="tx1">
                    <a:alpha val="60000"/>
                  </a:schemeClr>
                </a:solidFill>
              </a:rPr>
              <a:t>freuen</a:t>
            </a:r>
            <a:r>
              <a:rPr lang="en-US" sz="1400" dirty="0">
                <a:solidFill>
                  <a:schemeClr val="tx1">
                    <a:alpha val="60000"/>
                  </a:schemeClr>
                </a:solidFill>
              </a:rPr>
              <a:t> </a:t>
            </a:r>
            <a:r>
              <a:rPr lang="en-US" sz="1400" dirty="0" err="1">
                <a:solidFill>
                  <a:schemeClr val="tx1">
                    <a:alpha val="60000"/>
                  </a:schemeClr>
                </a:solidFill>
              </a:rPr>
              <a:t>uns</a:t>
            </a:r>
            <a:r>
              <a:rPr lang="en-US" sz="1400" dirty="0">
                <a:solidFill>
                  <a:schemeClr val="tx1">
                    <a:alpha val="60000"/>
                  </a:schemeClr>
                </a:solidFill>
              </a:rPr>
              <a:t> </a:t>
            </a:r>
            <a:r>
              <a:rPr lang="en-US" sz="1400" dirty="0" err="1">
                <a:solidFill>
                  <a:schemeClr val="tx1">
                    <a:alpha val="60000"/>
                  </a:schemeClr>
                </a:solidFill>
              </a:rPr>
              <a:t>sehr</a:t>
            </a:r>
            <a:r>
              <a:rPr lang="en-US" sz="1400" dirty="0">
                <a:solidFill>
                  <a:schemeClr val="tx1">
                    <a:alpha val="60000"/>
                  </a:schemeClr>
                </a:solidFill>
              </a:rPr>
              <a:t>, Ihnen ab </a:t>
            </a:r>
            <a:r>
              <a:rPr lang="en-US" sz="1400" dirty="0" err="1">
                <a:solidFill>
                  <a:schemeClr val="tx1">
                    <a:alpha val="60000"/>
                  </a:schemeClr>
                </a:solidFill>
              </a:rPr>
              <a:t>sofort</a:t>
            </a:r>
            <a:r>
              <a:rPr lang="en-US" sz="1400" dirty="0">
                <a:solidFill>
                  <a:schemeClr val="tx1">
                    <a:alpha val="60000"/>
                  </a:schemeClr>
                </a:solidFill>
              </a:rPr>
              <a:t> </a:t>
            </a:r>
            <a:r>
              <a:rPr lang="en-US" sz="1400" dirty="0" err="1">
                <a:solidFill>
                  <a:schemeClr val="tx1">
                    <a:alpha val="60000"/>
                  </a:schemeClr>
                </a:solidFill>
              </a:rPr>
              <a:t>unsere</a:t>
            </a:r>
            <a:r>
              <a:rPr lang="en-US" sz="1400" dirty="0">
                <a:solidFill>
                  <a:schemeClr val="tx1">
                    <a:alpha val="60000"/>
                  </a:schemeClr>
                </a:solidFill>
              </a:rPr>
              <a:t> neu </a:t>
            </a:r>
            <a:r>
              <a:rPr lang="en-US" sz="1400" dirty="0" err="1">
                <a:solidFill>
                  <a:schemeClr val="tx1">
                    <a:alpha val="60000"/>
                  </a:schemeClr>
                </a:solidFill>
              </a:rPr>
              <a:t>gestaltete</a:t>
            </a:r>
            <a:r>
              <a:rPr lang="en-US" sz="1400" dirty="0">
                <a:solidFill>
                  <a:schemeClr val="tx1">
                    <a:alpha val="60000"/>
                  </a:schemeClr>
                </a:solidFill>
              </a:rPr>
              <a:t> </a:t>
            </a:r>
            <a:r>
              <a:rPr lang="en-US" sz="1400" b="1" dirty="0" err="1">
                <a:solidFill>
                  <a:schemeClr val="tx1">
                    <a:alpha val="60000"/>
                  </a:schemeClr>
                </a:solidFill>
              </a:rPr>
              <a:t>Elternecke</a:t>
            </a:r>
            <a:r>
              <a:rPr lang="en-US" sz="1400" b="1" dirty="0">
                <a:solidFill>
                  <a:schemeClr val="tx1">
                    <a:alpha val="60000"/>
                  </a:schemeClr>
                </a:solidFill>
              </a:rPr>
              <a:t> am </a:t>
            </a:r>
            <a:r>
              <a:rPr lang="en-US" sz="1400" b="1" dirty="0" err="1">
                <a:solidFill>
                  <a:schemeClr val="tx1">
                    <a:alpha val="60000"/>
                  </a:schemeClr>
                </a:solidFill>
              </a:rPr>
              <a:t>Ausgang</a:t>
            </a:r>
            <a:r>
              <a:rPr lang="en-US" sz="1400" b="1" dirty="0">
                <a:solidFill>
                  <a:schemeClr val="tx1">
                    <a:alpha val="60000"/>
                  </a:schemeClr>
                </a:solidFill>
              </a:rPr>
              <a:t> </a:t>
            </a:r>
            <a:r>
              <a:rPr lang="en-US" sz="1400" b="1" dirty="0" err="1">
                <a:solidFill>
                  <a:schemeClr val="tx1">
                    <a:alpha val="60000"/>
                  </a:schemeClr>
                </a:solidFill>
              </a:rPr>
              <a:t>zum</a:t>
            </a:r>
            <a:r>
              <a:rPr lang="en-US" sz="1400" b="1" dirty="0">
                <a:solidFill>
                  <a:schemeClr val="tx1">
                    <a:alpha val="60000"/>
                  </a:schemeClr>
                </a:solidFill>
              </a:rPr>
              <a:t> Garten </a:t>
            </a:r>
            <a:r>
              <a:rPr lang="en-US" sz="1400" dirty="0" err="1">
                <a:solidFill>
                  <a:schemeClr val="tx1">
                    <a:alpha val="60000"/>
                  </a:schemeClr>
                </a:solidFill>
              </a:rPr>
              <a:t>vorstellen</a:t>
            </a:r>
            <a:r>
              <a:rPr lang="en-US" sz="1400" dirty="0">
                <a:solidFill>
                  <a:schemeClr val="tx1">
                    <a:alpha val="60000"/>
                  </a:schemeClr>
                </a:solidFill>
              </a:rPr>
              <a:t> </a:t>
            </a:r>
            <a:r>
              <a:rPr lang="en-US" sz="1400" dirty="0" err="1">
                <a:solidFill>
                  <a:schemeClr val="tx1">
                    <a:alpha val="60000"/>
                  </a:schemeClr>
                </a:solidFill>
              </a:rPr>
              <a:t>zu</a:t>
            </a:r>
            <a:r>
              <a:rPr lang="en-US" sz="1400" dirty="0">
                <a:solidFill>
                  <a:schemeClr val="tx1">
                    <a:alpha val="60000"/>
                  </a:schemeClr>
                </a:solidFill>
              </a:rPr>
              <a:t> </a:t>
            </a:r>
            <a:r>
              <a:rPr lang="en-US" sz="1400" dirty="0" err="1">
                <a:solidFill>
                  <a:schemeClr val="tx1">
                    <a:alpha val="60000"/>
                  </a:schemeClr>
                </a:solidFill>
              </a:rPr>
              <a:t>dürfen</a:t>
            </a:r>
            <a:r>
              <a:rPr lang="en-US" sz="1400" dirty="0">
                <a:solidFill>
                  <a:schemeClr val="tx1">
                    <a:alpha val="60000"/>
                  </a:schemeClr>
                </a:solidFill>
              </a:rPr>
              <a:t>!</a:t>
            </a:r>
          </a:p>
          <a:p>
            <a:pPr indent="-228600">
              <a:lnSpc>
                <a:spcPct val="90000"/>
              </a:lnSpc>
              <a:spcAft>
                <a:spcPts val="600"/>
              </a:spcAft>
              <a:buFont typeface="Arial" panose="020B0604020202020204" pitchFamily="34" charset="0"/>
              <a:buChar char="•"/>
            </a:pPr>
            <a:r>
              <a:rPr lang="en-US" sz="1400" dirty="0">
                <a:solidFill>
                  <a:schemeClr val="tx1">
                    <a:alpha val="60000"/>
                  </a:schemeClr>
                </a:solidFill>
              </a:rPr>
              <a:t>Die </a:t>
            </a:r>
            <a:r>
              <a:rPr lang="en-US" sz="1400" dirty="0" err="1">
                <a:solidFill>
                  <a:schemeClr val="tx1">
                    <a:alpha val="60000"/>
                  </a:schemeClr>
                </a:solidFill>
              </a:rPr>
              <a:t>Eingewöhnung</a:t>
            </a:r>
            <a:r>
              <a:rPr lang="en-US" sz="1400" dirty="0">
                <a:solidFill>
                  <a:schemeClr val="tx1">
                    <a:alpha val="60000"/>
                  </a:schemeClr>
                </a:solidFill>
              </a:rPr>
              <a:t>, das Warten </a:t>
            </a:r>
            <a:r>
              <a:rPr lang="en-US" sz="1400" dirty="0" err="1">
                <a:solidFill>
                  <a:schemeClr val="tx1">
                    <a:alpha val="60000"/>
                  </a:schemeClr>
                </a:solidFill>
              </a:rPr>
              <a:t>oder</a:t>
            </a:r>
            <a:r>
              <a:rPr lang="en-US" sz="1400" dirty="0">
                <a:solidFill>
                  <a:schemeClr val="tx1">
                    <a:alpha val="60000"/>
                  </a:schemeClr>
                </a:solidFill>
              </a:rPr>
              <a:t> die Zeit </a:t>
            </a:r>
            <a:r>
              <a:rPr lang="en-US" sz="1400" dirty="0" err="1">
                <a:solidFill>
                  <a:schemeClr val="tx1">
                    <a:alpha val="60000"/>
                  </a:schemeClr>
                </a:solidFill>
              </a:rPr>
              <a:t>zwischen</a:t>
            </a:r>
            <a:r>
              <a:rPr lang="en-US" sz="1400" dirty="0">
                <a:solidFill>
                  <a:schemeClr val="tx1">
                    <a:alpha val="60000"/>
                  </a:schemeClr>
                </a:solidFill>
              </a:rPr>
              <a:t> Tür und Angel, </a:t>
            </a:r>
            <a:r>
              <a:rPr lang="en-US" sz="1400" dirty="0" err="1">
                <a:solidFill>
                  <a:schemeClr val="tx1">
                    <a:alpha val="60000"/>
                  </a:schemeClr>
                </a:solidFill>
              </a:rPr>
              <a:t>hierfür</a:t>
            </a:r>
            <a:r>
              <a:rPr lang="en-US" sz="1400" dirty="0">
                <a:solidFill>
                  <a:schemeClr val="tx1">
                    <a:alpha val="60000"/>
                  </a:schemeClr>
                </a:solidFill>
              </a:rPr>
              <a:t> </a:t>
            </a:r>
            <a:r>
              <a:rPr lang="en-US" sz="1400" dirty="0" err="1">
                <a:solidFill>
                  <a:schemeClr val="tx1">
                    <a:alpha val="60000"/>
                  </a:schemeClr>
                </a:solidFill>
              </a:rPr>
              <a:t>haben</a:t>
            </a:r>
            <a:r>
              <a:rPr lang="en-US" sz="1400" dirty="0">
                <a:solidFill>
                  <a:schemeClr val="tx1">
                    <a:alpha val="60000"/>
                  </a:schemeClr>
                </a:solidFill>
              </a:rPr>
              <a:t> </a:t>
            </a:r>
            <a:r>
              <a:rPr lang="en-US" sz="1400" dirty="0" err="1">
                <a:solidFill>
                  <a:schemeClr val="tx1">
                    <a:alpha val="60000"/>
                  </a:schemeClr>
                </a:solidFill>
              </a:rPr>
              <a:t>wir</a:t>
            </a:r>
            <a:r>
              <a:rPr lang="en-US" sz="1400" dirty="0">
                <a:solidFill>
                  <a:schemeClr val="tx1">
                    <a:alpha val="60000"/>
                  </a:schemeClr>
                </a:solidFill>
              </a:rPr>
              <a:t> für Sie </a:t>
            </a:r>
            <a:r>
              <a:rPr lang="en-US" sz="1400" dirty="0" err="1">
                <a:solidFill>
                  <a:schemeClr val="tx1">
                    <a:alpha val="60000"/>
                  </a:schemeClr>
                </a:solidFill>
              </a:rPr>
              <a:t>einen</a:t>
            </a:r>
            <a:r>
              <a:rPr lang="en-US" sz="1400" dirty="0">
                <a:solidFill>
                  <a:schemeClr val="tx1">
                    <a:alpha val="60000"/>
                  </a:schemeClr>
                </a:solidFill>
              </a:rPr>
              <a:t> Ort </a:t>
            </a:r>
            <a:r>
              <a:rPr lang="en-US" sz="1400" dirty="0" err="1">
                <a:solidFill>
                  <a:schemeClr val="tx1">
                    <a:alpha val="60000"/>
                  </a:schemeClr>
                </a:solidFill>
              </a:rPr>
              <a:t>geschaffen</a:t>
            </a:r>
            <a:r>
              <a:rPr lang="en-US" sz="1400" dirty="0">
                <a:solidFill>
                  <a:schemeClr val="tx1">
                    <a:alpha val="60000"/>
                  </a:schemeClr>
                </a:solidFill>
              </a:rPr>
              <a:t>, in dem Sie in Ruhe </a:t>
            </a:r>
            <a:r>
              <a:rPr lang="en-US" sz="1400" dirty="0" err="1">
                <a:solidFill>
                  <a:schemeClr val="tx1">
                    <a:alpha val="60000"/>
                  </a:schemeClr>
                </a:solidFill>
              </a:rPr>
              <a:t>ankommen</a:t>
            </a:r>
            <a:r>
              <a:rPr lang="en-US" sz="1400" dirty="0">
                <a:solidFill>
                  <a:schemeClr val="tx1">
                    <a:alpha val="60000"/>
                  </a:schemeClr>
                </a:solidFill>
              </a:rPr>
              <a:t>, </a:t>
            </a:r>
            <a:r>
              <a:rPr lang="en-US" sz="1400" dirty="0" err="1">
                <a:solidFill>
                  <a:schemeClr val="tx1">
                    <a:alpha val="60000"/>
                  </a:schemeClr>
                </a:solidFill>
              </a:rPr>
              <a:t>sich</a:t>
            </a:r>
            <a:r>
              <a:rPr lang="en-US" sz="1400" dirty="0">
                <a:solidFill>
                  <a:schemeClr val="tx1">
                    <a:alpha val="60000"/>
                  </a:schemeClr>
                </a:solidFill>
              </a:rPr>
              <a:t> </a:t>
            </a:r>
            <a:r>
              <a:rPr lang="en-US" sz="1400" dirty="0" err="1">
                <a:solidFill>
                  <a:schemeClr val="tx1">
                    <a:alpha val="60000"/>
                  </a:schemeClr>
                </a:solidFill>
              </a:rPr>
              <a:t>mit</a:t>
            </a:r>
            <a:r>
              <a:rPr lang="en-US" sz="1400" dirty="0">
                <a:solidFill>
                  <a:schemeClr val="tx1">
                    <a:alpha val="60000"/>
                  </a:schemeClr>
                </a:solidFill>
              </a:rPr>
              <a:t> </a:t>
            </a:r>
            <a:r>
              <a:rPr lang="en-US" sz="1400" dirty="0" err="1">
                <a:solidFill>
                  <a:schemeClr val="tx1">
                    <a:alpha val="60000"/>
                  </a:schemeClr>
                </a:solidFill>
              </a:rPr>
              <a:t>anderen</a:t>
            </a:r>
            <a:r>
              <a:rPr lang="en-US" sz="1400" dirty="0">
                <a:solidFill>
                  <a:schemeClr val="tx1">
                    <a:alpha val="60000"/>
                  </a:schemeClr>
                </a:solidFill>
              </a:rPr>
              <a:t> </a:t>
            </a:r>
            <a:r>
              <a:rPr lang="en-US" sz="1400" dirty="0" err="1">
                <a:solidFill>
                  <a:schemeClr val="tx1">
                    <a:alpha val="60000"/>
                  </a:schemeClr>
                </a:solidFill>
              </a:rPr>
              <a:t>Eltern</a:t>
            </a:r>
            <a:r>
              <a:rPr lang="en-US" sz="1400" dirty="0">
                <a:solidFill>
                  <a:schemeClr val="tx1">
                    <a:alpha val="60000"/>
                  </a:schemeClr>
                </a:solidFill>
              </a:rPr>
              <a:t> </a:t>
            </a:r>
            <a:r>
              <a:rPr lang="en-US" sz="1400" dirty="0" err="1">
                <a:solidFill>
                  <a:schemeClr val="tx1">
                    <a:alpha val="60000"/>
                  </a:schemeClr>
                </a:solidFill>
              </a:rPr>
              <a:t>austauschen</a:t>
            </a:r>
            <a:r>
              <a:rPr lang="en-US" sz="1400" dirty="0">
                <a:solidFill>
                  <a:schemeClr val="tx1">
                    <a:alpha val="60000"/>
                  </a:schemeClr>
                </a:solidFill>
              </a:rPr>
              <a:t> </a:t>
            </a:r>
            <a:r>
              <a:rPr lang="en-US" sz="1400" dirty="0" err="1">
                <a:solidFill>
                  <a:schemeClr val="tx1">
                    <a:alpha val="60000"/>
                  </a:schemeClr>
                </a:solidFill>
              </a:rPr>
              <a:t>oder</a:t>
            </a:r>
            <a:r>
              <a:rPr lang="en-US" sz="1400" dirty="0">
                <a:solidFill>
                  <a:schemeClr val="tx1">
                    <a:alpha val="60000"/>
                  </a:schemeClr>
                </a:solidFill>
              </a:rPr>
              <a:t> </a:t>
            </a:r>
            <a:r>
              <a:rPr lang="en-US" sz="1400" dirty="0" err="1">
                <a:solidFill>
                  <a:schemeClr val="tx1">
                    <a:alpha val="60000"/>
                  </a:schemeClr>
                </a:solidFill>
              </a:rPr>
              <a:t>einfach</a:t>
            </a:r>
            <a:r>
              <a:rPr lang="en-US" sz="1400" dirty="0">
                <a:solidFill>
                  <a:schemeClr val="tx1">
                    <a:alpha val="60000"/>
                  </a:schemeClr>
                </a:solidFill>
              </a:rPr>
              <a:t> </a:t>
            </a:r>
            <a:r>
              <a:rPr lang="en-US" sz="1400" dirty="0" err="1">
                <a:solidFill>
                  <a:schemeClr val="tx1">
                    <a:alpha val="60000"/>
                  </a:schemeClr>
                </a:solidFill>
              </a:rPr>
              <a:t>einen</a:t>
            </a:r>
            <a:r>
              <a:rPr lang="en-US" sz="1400" dirty="0">
                <a:solidFill>
                  <a:schemeClr val="tx1">
                    <a:alpha val="60000"/>
                  </a:schemeClr>
                </a:solidFill>
              </a:rPr>
              <a:t> Moment </a:t>
            </a:r>
            <a:r>
              <a:rPr lang="en-US" sz="1400" dirty="0" err="1">
                <a:solidFill>
                  <a:schemeClr val="tx1">
                    <a:alpha val="60000"/>
                  </a:schemeClr>
                </a:solidFill>
              </a:rPr>
              <a:t>verschnaufen</a:t>
            </a:r>
            <a:r>
              <a:rPr lang="en-US" sz="1400" dirty="0">
                <a:solidFill>
                  <a:schemeClr val="tx1">
                    <a:alpha val="60000"/>
                  </a:schemeClr>
                </a:solidFill>
              </a:rPr>
              <a:t> </a:t>
            </a:r>
            <a:r>
              <a:rPr lang="en-US" sz="1400" dirty="0" err="1">
                <a:solidFill>
                  <a:schemeClr val="tx1">
                    <a:alpha val="60000"/>
                  </a:schemeClr>
                </a:solidFill>
              </a:rPr>
              <a:t>können</a:t>
            </a:r>
            <a:r>
              <a:rPr lang="en-US" sz="1400" dirty="0">
                <a:solidFill>
                  <a:schemeClr val="tx1">
                    <a:alpha val="60000"/>
                  </a:schemeClr>
                </a:solidFill>
              </a:rPr>
              <a:t>.</a:t>
            </a:r>
          </a:p>
          <a:p>
            <a:pPr indent="-228600">
              <a:lnSpc>
                <a:spcPct val="90000"/>
              </a:lnSpc>
              <a:spcAft>
                <a:spcPts val="600"/>
              </a:spcAft>
              <a:buFont typeface="Arial" panose="020B0604020202020204" pitchFamily="34" charset="0"/>
              <a:buChar char="•"/>
            </a:pPr>
            <a:r>
              <a:rPr lang="en-US" sz="1400" b="1" dirty="0">
                <a:solidFill>
                  <a:schemeClr val="tx1">
                    <a:alpha val="60000"/>
                  </a:schemeClr>
                </a:solidFill>
              </a:rPr>
              <a:t>Das </a:t>
            </a:r>
            <a:r>
              <a:rPr lang="en-US" sz="1400" b="1" dirty="0" err="1">
                <a:solidFill>
                  <a:schemeClr val="tx1">
                    <a:alpha val="60000"/>
                  </a:schemeClr>
                </a:solidFill>
              </a:rPr>
              <a:t>erwartet</a:t>
            </a:r>
            <a:r>
              <a:rPr lang="en-US" sz="1400" b="1" dirty="0">
                <a:solidFill>
                  <a:schemeClr val="tx1">
                    <a:alpha val="60000"/>
                  </a:schemeClr>
                </a:solidFill>
              </a:rPr>
              <a:t> Sie in </a:t>
            </a:r>
            <a:r>
              <a:rPr lang="en-US" sz="1400" b="1" dirty="0" err="1">
                <a:solidFill>
                  <a:schemeClr val="tx1">
                    <a:alpha val="60000"/>
                  </a:schemeClr>
                </a:solidFill>
              </a:rPr>
              <a:t>unserer</a:t>
            </a:r>
            <a:r>
              <a:rPr lang="en-US" sz="1400" b="1" dirty="0">
                <a:solidFill>
                  <a:schemeClr val="tx1">
                    <a:alpha val="60000"/>
                  </a:schemeClr>
                </a:solidFill>
              </a:rPr>
              <a:t> </a:t>
            </a:r>
            <a:r>
              <a:rPr lang="en-US" sz="1400" b="1" dirty="0" err="1">
                <a:solidFill>
                  <a:schemeClr val="tx1">
                    <a:alpha val="60000"/>
                  </a:schemeClr>
                </a:solidFill>
              </a:rPr>
              <a:t>Elternecke</a:t>
            </a:r>
            <a:r>
              <a:rPr lang="en-US" sz="1400" b="1" dirty="0">
                <a:solidFill>
                  <a:schemeClr val="tx1">
                    <a:alpha val="60000"/>
                  </a:schemeClr>
                </a:solidFill>
              </a:rPr>
              <a:t>:</a:t>
            </a:r>
            <a:endParaRPr lang="en-US" sz="1400" dirty="0">
              <a:solidFill>
                <a:schemeClr val="tx1">
                  <a:alpha val="60000"/>
                </a:schemeClr>
              </a:solidFill>
            </a:endParaRPr>
          </a:p>
          <a:p>
            <a:pPr lvl="0" indent="-228600">
              <a:lnSpc>
                <a:spcPct val="90000"/>
              </a:lnSpc>
              <a:spcAft>
                <a:spcPts val="600"/>
              </a:spcAft>
              <a:buFont typeface="Arial" panose="020B0604020202020204" pitchFamily="34" charset="0"/>
              <a:buChar char="•"/>
            </a:pPr>
            <a:r>
              <a:rPr lang="en-US" sz="1400" b="1" dirty="0" err="1">
                <a:solidFill>
                  <a:schemeClr val="tx1">
                    <a:alpha val="60000"/>
                  </a:schemeClr>
                </a:solidFill>
              </a:rPr>
              <a:t>Gemütliche</a:t>
            </a:r>
            <a:r>
              <a:rPr lang="en-US" sz="1400" b="1" dirty="0">
                <a:solidFill>
                  <a:schemeClr val="tx1">
                    <a:alpha val="60000"/>
                  </a:schemeClr>
                </a:solidFill>
              </a:rPr>
              <a:t> </a:t>
            </a:r>
            <a:r>
              <a:rPr lang="en-US" sz="1400" b="1" dirty="0" err="1">
                <a:solidFill>
                  <a:schemeClr val="tx1">
                    <a:alpha val="60000"/>
                  </a:schemeClr>
                </a:solidFill>
              </a:rPr>
              <a:t>Sitzgelegenheiten</a:t>
            </a:r>
            <a:r>
              <a:rPr lang="en-US" sz="1400" dirty="0">
                <a:solidFill>
                  <a:schemeClr val="tx1">
                    <a:alpha val="60000"/>
                  </a:schemeClr>
                </a:solidFill>
              </a:rPr>
              <a:t> für </a:t>
            </a:r>
            <a:r>
              <a:rPr lang="en-US" sz="1400" dirty="0" err="1">
                <a:solidFill>
                  <a:schemeClr val="tx1">
                    <a:alpha val="60000"/>
                  </a:schemeClr>
                </a:solidFill>
              </a:rPr>
              <a:t>eine</a:t>
            </a:r>
            <a:r>
              <a:rPr lang="en-US" sz="1400" dirty="0">
                <a:solidFill>
                  <a:schemeClr val="tx1">
                    <a:alpha val="60000"/>
                  </a:schemeClr>
                </a:solidFill>
              </a:rPr>
              <a:t> </a:t>
            </a:r>
            <a:r>
              <a:rPr lang="en-US" sz="1400" dirty="0" err="1">
                <a:solidFill>
                  <a:schemeClr val="tx1">
                    <a:alpha val="60000"/>
                  </a:schemeClr>
                </a:solidFill>
              </a:rPr>
              <a:t>kleine</a:t>
            </a:r>
            <a:r>
              <a:rPr lang="en-US" sz="1400" dirty="0">
                <a:solidFill>
                  <a:schemeClr val="tx1">
                    <a:alpha val="60000"/>
                  </a:schemeClr>
                </a:solidFill>
              </a:rPr>
              <a:t> Pause.</a:t>
            </a:r>
          </a:p>
          <a:p>
            <a:pPr lvl="0" indent="-228600">
              <a:lnSpc>
                <a:spcPct val="90000"/>
              </a:lnSpc>
              <a:spcAft>
                <a:spcPts val="600"/>
              </a:spcAft>
              <a:buFont typeface="Arial" panose="020B0604020202020204" pitchFamily="34" charset="0"/>
              <a:buChar char="•"/>
            </a:pPr>
            <a:r>
              <a:rPr lang="en-US" sz="1400" b="1" dirty="0" err="1">
                <a:solidFill>
                  <a:schemeClr val="tx1">
                    <a:alpha val="60000"/>
                  </a:schemeClr>
                </a:solidFill>
              </a:rPr>
              <a:t>Kaffee</a:t>
            </a:r>
            <a:r>
              <a:rPr lang="en-US" sz="1400" b="1" dirty="0">
                <a:solidFill>
                  <a:schemeClr val="tx1">
                    <a:alpha val="60000"/>
                  </a:schemeClr>
                </a:solidFill>
              </a:rPr>
              <a:t>- und Tee – </a:t>
            </a:r>
            <a:r>
              <a:rPr lang="en-US" sz="1400" dirty="0" err="1">
                <a:solidFill>
                  <a:schemeClr val="tx1">
                    <a:alpha val="60000"/>
                  </a:schemeClr>
                </a:solidFill>
              </a:rPr>
              <a:t>können</a:t>
            </a:r>
            <a:r>
              <a:rPr lang="en-US" sz="1400" dirty="0">
                <a:solidFill>
                  <a:schemeClr val="tx1">
                    <a:alpha val="60000"/>
                  </a:schemeClr>
                </a:solidFill>
              </a:rPr>
              <a:t> in der </a:t>
            </a:r>
            <a:r>
              <a:rPr lang="en-US" sz="1400" dirty="0" err="1">
                <a:solidFill>
                  <a:schemeClr val="tx1">
                    <a:alpha val="60000"/>
                  </a:schemeClr>
                </a:solidFill>
              </a:rPr>
              <a:t>Kinderküche</a:t>
            </a:r>
            <a:r>
              <a:rPr lang="en-US" sz="1400" dirty="0">
                <a:solidFill>
                  <a:schemeClr val="tx1">
                    <a:alpha val="60000"/>
                  </a:schemeClr>
                </a:solidFill>
              </a:rPr>
              <a:t> </a:t>
            </a:r>
            <a:r>
              <a:rPr lang="en-US" sz="1400" dirty="0" err="1">
                <a:solidFill>
                  <a:schemeClr val="tx1">
                    <a:alpha val="60000"/>
                  </a:schemeClr>
                </a:solidFill>
              </a:rPr>
              <a:t>geholt</a:t>
            </a:r>
            <a:r>
              <a:rPr lang="en-US" sz="1400" dirty="0">
                <a:solidFill>
                  <a:schemeClr val="tx1">
                    <a:alpha val="60000"/>
                  </a:schemeClr>
                </a:solidFill>
              </a:rPr>
              <a:t> </a:t>
            </a:r>
            <a:r>
              <a:rPr lang="en-US" sz="1400" dirty="0" err="1">
                <a:solidFill>
                  <a:schemeClr val="tx1">
                    <a:alpha val="60000"/>
                  </a:schemeClr>
                </a:solidFill>
              </a:rPr>
              <a:t>werden</a:t>
            </a:r>
            <a:r>
              <a:rPr lang="en-US" sz="1400" dirty="0">
                <a:solidFill>
                  <a:schemeClr val="tx1">
                    <a:alpha val="60000"/>
                  </a:schemeClr>
                </a:solidFill>
              </a:rPr>
              <a:t> (</a:t>
            </a:r>
            <a:r>
              <a:rPr lang="en-US" sz="1400" dirty="0" err="1">
                <a:solidFill>
                  <a:schemeClr val="tx1">
                    <a:alpha val="60000"/>
                  </a:schemeClr>
                </a:solidFill>
              </a:rPr>
              <a:t>über</a:t>
            </a:r>
            <a:r>
              <a:rPr lang="en-US" sz="1400" dirty="0">
                <a:solidFill>
                  <a:schemeClr val="tx1">
                    <a:alpha val="60000"/>
                  </a:schemeClr>
                </a:solidFill>
              </a:rPr>
              <a:t> </a:t>
            </a:r>
            <a:r>
              <a:rPr lang="en-US" sz="1400" dirty="0" err="1">
                <a:solidFill>
                  <a:schemeClr val="tx1">
                    <a:alpha val="60000"/>
                  </a:schemeClr>
                </a:solidFill>
              </a:rPr>
              <a:t>eine</a:t>
            </a:r>
            <a:r>
              <a:rPr lang="en-US" sz="1400" dirty="0">
                <a:solidFill>
                  <a:schemeClr val="tx1">
                    <a:alpha val="60000"/>
                  </a:schemeClr>
                </a:solidFill>
              </a:rPr>
              <a:t> </a:t>
            </a:r>
            <a:r>
              <a:rPr lang="en-US" sz="1400" dirty="0" err="1">
                <a:solidFill>
                  <a:schemeClr val="tx1">
                    <a:alpha val="60000"/>
                  </a:schemeClr>
                </a:solidFill>
              </a:rPr>
              <a:t>kleine</a:t>
            </a:r>
            <a:r>
              <a:rPr lang="en-US" sz="1400" dirty="0">
                <a:solidFill>
                  <a:schemeClr val="tx1">
                    <a:alpha val="60000"/>
                  </a:schemeClr>
                </a:solidFill>
              </a:rPr>
              <a:t> Spende in </a:t>
            </a:r>
            <a:r>
              <a:rPr lang="en-US" sz="1400" dirty="0" err="1">
                <a:solidFill>
                  <a:schemeClr val="tx1">
                    <a:alpha val="60000"/>
                  </a:schemeClr>
                </a:solidFill>
              </a:rPr>
              <a:t>unsere</a:t>
            </a:r>
            <a:r>
              <a:rPr lang="en-US" sz="1400" dirty="0">
                <a:solidFill>
                  <a:schemeClr val="tx1">
                    <a:alpha val="60000"/>
                  </a:schemeClr>
                </a:solidFill>
              </a:rPr>
              <a:t> </a:t>
            </a:r>
            <a:r>
              <a:rPr lang="en-US" sz="1400" dirty="0" err="1">
                <a:solidFill>
                  <a:schemeClr val="tx1">
                    <a:alpha val="60000"/>
                  </a:schemeClr>
                </a:solidFill>
              </a:rPr>
              <a:t>Kaffeekasse</a:t>
            </a:r>
            <a:r>
              <a:rPr lang="en-US" sz="1400" dirty="0">
                <a:solidFill>
                  <a:schemeClr val="tx1">
                    <a:alpha val="60000"/>
                  </a:schemeClr>
                </a:solidFill>
              </a:rPr>
              <a:t> </a:t>
            </a:r>
            <a:r>
              <a:rPr lang="en-US" sz="1400" dirty="0" err="1">
                <a:solidFill>
                  <a:schemeClr val="tx1">
                    <a:alpha val="60000"/>
                  </a:schemeClr>
                </a:solidFill>
              </a:rPr>
              <a:t>freuen</a:t>
            </a:r>
            <a:r>
              <a:rPr lang="en-US" sz="1400" dirty="0">
                <a:solidFill>
                  <a:schemeClr val="tx1">
                    <a:alpha val="60000"/>
                  </a:schemeClr>
                </a:solidFill>
              </a:rPr>
              <a:t> </a:t>
            </a:r>
            <a:r>
              <a:rPr lang="en-US" sz="1400" dirty="0" err="1">
                <a:solidFill>
                  <a:schemeClr val="tx1">
                    <a:alpha val="60000"/>
                  </a:schemeClr>
                </a:solidFill>
              </a:rPr>
              <a:t>wir</a:t>
            </a:r>
            <a:r>
              <a:rPr lang="en-US" sz="1400" dirty="0">
                <a:solidFill>
                  <a:schemeClr val="tx1">
                    <a:alpha val="60000"/>
                  </a:schemeClr>
                </a:solidFill>
              </a:rPr>
              <a:t> </a:t>
            </a:r>
            <a:r>
              <a:rPr lang="en-US" sz="1400" dirty="0" err="1">
                <a:solidFill>
                  <a:schemeClr val="tx1">
                    <a:alpha val="60000"/>
                  </a:schemeClr>
                </a:solidFill>
              </a:rPr>
              <a:t>uns</a:t>
            </a:r>
            <a:r>
              <a:rPr lang="en-US" sz="1400" dirty="0">
                <a:solidFill>
                  <a:schemeClr val="tx1">
                    <a:alpha val="60000"/>
                  </a:schemeClr>
                </a:solidFill>
              </a:rPr>
              <a:t>).</a:t>
            </a:r>
          </a:p>
          <a:p>
            <a:pPr lvl="0" indent="-228600">
              <a:lnSpc>
                <a:spcPct val="90000"/>
              </a:lnSpc>
              <a:spcAft>
                <a:spcPts val="600"/>
              </a:spcAft>
              <a:buFont typeface="Arial" panose="020B0604020202020204" pitchFamily="34" charset="0"/>
              <a:buChar char="•"/>
            </a:pPr>
            <a:r>
              <a:rPr lang="en-US" sz="1400" b="1" dirty="0" err="1">
                <a:solidFill>
                  <a:schemeClr val="tx1">
                    <a:alpha val="60000"/>
                  </a:schemeClr>
                </a:solidFill>
              </a:rPr>
              <a:t>Lesestoff</a:t>
            </a:r>
            <a:r>
              <a:rPr lang="en-US" sz="1400" dirty="0">
                <a:solidFill>
                  <a:schemeClr val="tx1">
                    <a:alpha val="60000"/>
                  </a:schemeClr>
                </a:solidFill>
              </a:rPr>
              <a:t> </a:t>
            </a:r>
            <a:r>
              <a:rPr lang="en-US" sz="1400" dirty="0" err="1">
                <a:solidFill>
                  <a:schemeClr val="tx1">
                    <a:alpha val="60000"/>
                  </a:schemeClr>
                </a:solidFill>
              </a:rPr>
              <a:t>wartet</a:t>
            </a:r>
            <a:r>
              <a:rPr lang="en-US" sz="1400" dirty="0">
                <a:solidFill>
                  <a:schemeClr val="tx1">
                    <a:alpha val="60000"/>
                  </a:schemeClr>
                </a:solidFill>
              </a:rPr>
              <a:t> </a:t>
            </a:r>
            <a:r>
              <a:rPr lang="en-US" sz="1400" dirty="0" err="1">
                <a:solidFill>
                  <a:schemeClr val="tx1">
                    <a:alpha val="60000"/>
                  </a:schemeClr>
                </a:solidFill>
              </a:rPr>
              <a:t>im</a:t>
            </a:r>
            <a:r>
              <a:rPr lang="en-US" sz="1400" dirty="0">
                <a:solidFill>
                  <a:schemeClr val="tx1">
                    <a:alpha val="60000"/>
                  </a:schemeClr>
                </a:solidFill>
              </a:rPr>
              <a:t> Regal auf</a:t>
            </a:r>
            <a:r>
              <a:rPr lang="en-US" dirty="0">
                <a:solidFill>
                  <a:schemeClr val="tx1">
                    <a:alpha val="60000"/>
                  </a:schemeClr>
                </a:solidFill>
              </a:rPr>
              <a:t> </a:t>
            </a:r>
            <a:r>
              <a:rPr lang="en-US" sz="1400" dirty="0">
                <a:solidFill>
                  <a:schemeClr val="tx1">
                    <a:alpha val="60000"/>
                  </a:schemeClr>
                </a:solidFill>
              </a:rPr>
              <a:t>seine Leser und </a:t>
            </a:r>
            <a:r>
              <a:rPr lang="en-US" sz="1400" dirty="0" err="1">
                <a:solidFill>
                  <a:schemeClr val="tx1">
                    <a:alpha val="60000"/>
                  </a:schemeClr>
                </a:solidFill>
              </a:rPr>
              <a:t>einen</a:t>
            </a:r>
            <a:r>
              <a:rPr lang="en-US" sz="1400" dirty="0">
                <a:solidFill>
                  <a:schemeClr val="tx1">
                    <a:alpha val="60000"/>
                  </a:schemeClr>
                </a:solidFill>
              </a:rPr>
              <a:t> </a:t>
            </a:r>
            <a:r>
              <a:rPr lang="en-US" sz="1400" dirty="0" err="1">
                <a:solidFill>
                  <a:schemeClr val="tx1">
                    <a:alpha val="60000"/>
                  </a:schemeClr>
                </a:solidFill>
              </a:rPr>
              <a:t>schönen</a:t>
            </a:r>
            <a:r>
              <a:rPr lang="en-US" sz="1400" dirty="0">
                <a:solidFill>
                  <a:schemeClr val="tx1">
                    <a:alpha val="60000"/>
                  </a:schemeClr>
                </a:solidFill>
              </a:rPr>
              <a:t> Blick in den Garten.</a:t>
            </a:r>
          </a:p>
          <a:p>
            <a:pPr lvl="0" indent="-228600">
              <a:lnSpc>
                <a:spcPct val="90000"/>
              </a:lnSpc>
              <a:spcAft>
                <a:spcPts val="600"/>
              </a:spcAft>
              <a:buFont typeface="Arial" panose="020B0604020202020204" pitchFamily="34" charset="0"/>
              <a:buChar char="•"/>
            </a:pPr>
            <a:r>
              <a:rPr lang="en-US" sz="1400" dirty="0" err="1">
                <a:solidFill>
                  <a:schemeClr val="tx1">
                    <a:alpha val="60000"/>
                  </a:schemeClr>
                </a:solidFill>
              </a:rPr>
              <a:t>Schauen</a:t>
            </a:r>
            <a:r>
              <a:rPr lang="en-US" sz="1400" dirty="0">
                <a:solidFill>
                  <a:schemeClr val="tx1">
                    <a:alpha val="60000"/>
                  </a:schemeClr>
                </a:solidFill>
              </a:rPr>
              <a:t> Sie </a:t>
            </a:r>
            <a:r>
              <a:rPr lang="en-US" sz="1400" dirty="0" err="1">
                <a:solidFill>
                  <a:schemeClr val="tx1">
                    <a:alpha val="60000"/>
                  </a:schemeClr>
                </a:solidFill>
              </a:rPr>
              <a:t>bei</a:t>
            </a:r>
            <a:r>
              <a:rPr lang="en-US" sz="1400" dirty="0">
                <a:solidFill>
                  <a:schemeClr val="tx1">
                    <a:alpha val="60000"/>
                  </a:schemeClr>
                </a:solidFill>
              </a:rPr>
              <a:t> </a:t>
            </a:r>
            <a:r>
              <a:rPr lang="en-US" sz="1400" dirty="0" err="1">
                <a:solidFill>
                  <a:schemeClr val="tx1">
                    <a:alpha val="60000"/>
                  </a:schemeClr>
                </a:solidFill>
              </a:rPr>
              <a:t>Ihrem</a:t>
            </a:r>
            <a:r>
              <a:rPr lang="en-US" sz="1400" dirty="0">
                <a:solidFill>
                  <a:schemeClr val="tx1">
                    <a:alpha val="60000"/>
                  </a:schemeClr>
                </a:solidFill>
              </a:rPr>
              <a:t> </a:t>
            </a:r>
            <a:r>
              <a:rPr lang="en-US" sz="1400" dirty="0" err="1">
                <a:solidFill>
                  <a:schemeClr val="tx1">
                    <a:alpha val="60000"/>
                  </a:schemeClr>
                </a:solidFill>
              </a:rPr>
              <a:t>nächsten</a:t>
            </a:r>
            <a:r>
              <a:rPr lang="en-US" sz="1400" dirty="0">
                <a:solidFill>
                  <a:schemeClr val="tx1">
                    <a:alpha val="60000"/>
                  </a:schemeClr>
                </a:solidFill>
              </a:rPr>
              <a:t> </a:t>
            </a:r>
            <a:r>
              <a:rPr lang="en-US" sz="1400" dirty="0" err="1">
                <a:solidFill>
                  <a:schemeClr val="tx1">
                    <a:alpha val="60000"/>
                  </a:schemeClr>
                </a:solidFill>
              </a:rPr>
              <a:t>Besuch</a:t>
            </a:r>
            <a:r>
              <a:rPr lang="en-US" sz="1400" dirty="0">
                <a:solidFill>
                  <a:schemeClr val="tx1">
                    <a:alpha val="60000"/>
                  </a:schemeClr>
                </a:solidFill>
              </a:rPr>
              <a:t> gerne </a:t>
            </a:r>
            <a:r>
              <a:rPr lang="en-US" sz="1400" dirty="0" err="1">
                <a:solidFill>
                  <a:schemeClr val="tx1">
                    <a:alpha val="60000"/>
                  </a:schemeClr>
                </a:solidFill>
              </a:rPr>
              <a:t>vorbei</a:t>
            </a:r>
            <a:r>
              <a:rPr lang="en-US" sz="1400" dirty="0">
                <a:solidFill>
                  <a:schemeClr val="tx1">
                    <a:alpha val="60000"/>
                  </a:schemeClr>
                </a:solidFill>
              </a:rPr>
              <a:t>, </a:t>
            </a:r>
            <a:r>
              <a:rPr lang="en-US" sz="1400" dirty="0" err="1">
                <a:solidFill>
                  <a:schemeClr val="tx1">
                    <a:alpha val="60000"/>
                  </a:schemeClr>
                </a:solidFill>
              </a:rPr>
              <a:t>nehmen</a:t>
            </a:r>
            <a:r>
              <a:rPr lang="en-US" sz="1400" dirty="0">
                <a:solidFill>
                  <a:schemeClr val="tx1">
                    <a:alpha val="60000"/>
                  </a:schemeClr>
                </a:solidFill>
              </a:rPr>
              <a:t> Sie </a:t>
            </a:r>
            <a:r>
              <a:rPr lang="en-US" sz="1400" dirty="0" err="1">
                <a:solidFill>
                  <a:schemeClr val="tx1">
                    <a:alpha val="60000"/>
                  </a:schemeClr>
                </a:solidFill>
              </a:rPr>
              <a:t>sich</a:t>
            </a:r>
            <a:r>
              <a:rPr lang="en-US" sz="1400" dirty="0">
                <a:solidFill>
                  <a:schemeClr val="tx1">
                    <a:alpha val="60000"/>
                  </a:schemeClr>
                </a:solidFill>
              </a:rPr>
              <a:t> </a:t>
            </a:r>
            <a:r>
              <a:rPr lang="en-US" sz="1400" dirty="0" err="1">
                <a:solidFill>
                  <a:schemeClr val="tx1">
                    <a:alpha val="60000"/>
                  </a:schemeClr>
                </a:solidFill>
              </a:rPr>
              <a:t>eine</a:t>
            </a:r>
            <a:r>
              <a:rPr lang="en-US" sz="1400" dirty="0">
                <a:solidFill>
                  <a:schemeClr val="tx1">
                    <a:alpha val="60000"/>
                  </a:schemeClr>
                </a:solidFill>
              </a:rPr>
              <a:t> Tasse </a:t>
            </a:r>
            <a:r>
              <a:rPr lang="en-US" sz="1400" dirty="0" err="1">
                <a:solidFill>
                  <a:schemeClr val="tx1">
                    <a:alpha val="60000"/>
                  </a:schemeClr>
                </a:solidFill>
              </a:rPr>
              <a:t>Kaffee</a:t>
            </a:r>
            <a:r>
              <a:rPr lang="en-US" sz="1400" dirty="0">
                <a:solidFill>
                  <a:schemeClr val="tx1">
                    <a:alpha val="60000"/>
                  </a:schemeClr>
                </a:solidFill>
              </a:rPr>
              <a:t> </a:t>
            </a:r>
            <a:r>
              <a:rPr lang="en-US" sz="1400" dirty="0" err="1">
                <a:solidFill>
                  <a:schemeClr val="tx1">
                    <a:alpha val="60000"/>
                  </a:schemeClr>
                </a:solidFill>
              </a:rPr>
              <a:t>oder</a:t>
            </a:r>
            <a:r>
              <a:rPr lang="en-US" sz="1400" dirty="0">
                <a:solidFill>
                  <a:schemeClr val="tx1">
                    <a:alpha val="60000"/>
                  </a:schemeClr>
                </a:solidFill>
              </a:rPr>
              <a:t> Tee und </a:t>
            </a:r>
            <a:r>
              <a:rPr lang="en-US" sz="1400" dirty="0" err="1">
                <a:solidFill>
                  <a:schemeClr val="tx1">
                    <a:alpha val="60000"/>
                  </a:schemeClr>
                </a:solidFill>
              </a:rPr>
              <a:t>fühlen</a:t>
            </a:r>
            <a:r>
              <a:rPr lang="en-US" sz="1400" dirty="0">
                <a:solidFill>
                  <a:schemeClr val="tx1">
                    <a:alpha val="60000"/>
                  </a:schemeClr>
                </a:solidFill>
              </a:rPr>
              <a:t> Sie </a:t>
            </a:r>
            <a:r>
              <a:rPr lang="en-US" sz="1400" dirty="0" err="1">
                <a:solidFill>
                  <a:schemeClr val="tx1">
                    <a:alpha val="60000"/>
                  </a:schemeClr>
                </a:solidFill>
              </a:rPr>
              <a:t>sich</a:t>
            </a:r>
            <a:r>
              <a:rPr lang="en-US" sz="1400" dirty="0">
                <a:solidFill>
                  <a:schemeClr val="tx1">
                    <a:alpha val="60000"/>
                  </a:schemeClr>
                </a:solidFill>
              </a:rPr>
              <a:t> </a:t>
            </a:r>
            <a:r>
              <a:rPr lang="en-US" sz="1400" dirty="0" err="1">
                <a:solidFill>
                  <a:schemeClr val="tx1">
                    <a:alpha val="60000"/>
                  </a:schemeClr>
                </a:solidFill>
              </a:rPr>
              <a:t>ganz</a:t>
            </a:r>
            <a:r>
              <a:rPr lang="en-US" sz="1400" dirty="0">
                <a:solidFill>
                  <a:schemeClr val="tx1">
                    <a:alpha val="60000"/>
                  </a:schemeClr>
                </a:solidFill>
              </a:rPr>
              <a:t> </a:t>
            </a:r>
            <a:r>
              <a:rPr lang="en-US" sz="1400" dirty="0" err="1">
                <a:solidFill>
                  <a:schemeClr val="tx1">
                    <a:alpha val="60000"/>
                  </a:schemeClr>
                </a:solidFill>
              </a:rPr>
              <a:t>wie</a:t>
            </a:r>
            <a:r>
              <a:rPr lang="en-US" sz="1400" dirty="0">
                <a:solidFill>
                  <a:schemeClr val="tx1">
                    <a:alpha val="60000"/>
                  </a:schemeClr>
                </a:solidFill>
              </a:rPr>
              <a:t> </a:t>
            </a:r>
            <a:r>
              <a:rPr lang="en-US" sz="1400" dirty="0" err="1">
                <a:solidFill>
                  <a:schemeClr val="tx1">
                    <a:alpha val="60000"/>
                  </a:schemeClr>
                </a:solidFill>
              </a:rPr>
              <a:t>zu</a:t>
            </a:r>
            <a:r>
              <a:rPr lang="en-US" sz="1400" dirty="0">
                <a:solidFill>
                  <a:schemeClr val="tx1">
                    <a:alpha val="60000"/>
                  </a:schemeClr>
                </a:solidFill>
              </a:rPr>
              <a:t> Hause. </a:t>
            </a:r>
          </a:p>
        </p:txBody>
      </p:sp>
    </p:spTree>
    <p:extLst>
      <p:ext uri="{BB962C8B-B14F-4D97-AF65-F5344CB8AC3E}">
        <p14:creationId xmlns:p14="http://schemas.microsoft.com/office/powerpoint/2010/main" val="104328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ED1EF3-4B36-C46D-0418-A2D1560C1233}"/>
              </a:ext>
            </a:extLst>
          </p:cNvPr>
          <p:cNvSpPr>
            <a:spLocks noGrp="1"/>
          </p:cNvSpPr>
          <p:nvPr>
            <p:ph type="title"/>
          </p:nvPr>
        </p:nvSpPr>
        <p:spPr/>
        <p:txBody>
          <a:bodyPr/>
          <a:lstStyle/>
          <a:p>
            <a:r>
              <a:rPr lang="de-DE" dirty="0"/>
              <a:t>KINDERRECHTE</a:t>
            </a:r>
          </a:p>
        </p:txBody>
      </p:sp>
      <p:sp>
        <p:nvSpPr>
          <p:cNvPr id="3" name="Inhaltsplatzhalter 2">
            <a:extLst>
              <a:ext uri="{FF2B5EF4-FFF2-40B4-BE49-F238E27FC236}">
                <a16:creationId xmlns:a16="http://schemas.microsoft.com/office/drawing/2014/main" id="{818BD7E7-9F4C-1956-DE8F-F3C2509F7BC4}"/>
              </a:ext>
            </a:extLst>
          </p:cNvPr>
          <p:cNvSpPr>
            <a:spLocks noGrp="1"/>
          </p:cNvSpPr>
          <p:nvPr>
            <p:ph idx="1"/>
          </p:nvPr>
        </p:nvSpPr>
        <p:spPr>
          <a:xfrm>
            <a:off x="5117873" y="1460953"/>
            <a:ext cx="6172200" cy="4873625"/>
          </a:xfrm>
        </p:spPr>
        <p:txBody>
          <a:bodyPr>
            <a:normAutofit fontScale="25000" lnSpcReduction="20000"/>
          </a:bodyPr>
          <a:lstStyle/>
          <a:p>
            <a:r>
              <a:rPr lang="de-DE" sz="6400" dirty="0">
                <a:solidFill>
                  <a:schemeClr val="accent1"/>
                </a:solidFill>
              </a:rPr>
              <a:t>Ich habe das Recht auf ein gutes Leben. </a:t>
            </a:r>
          </a:p>
          <a:p>
            <a:r>
              <a:rPr lang="de-DE" sz="6400" dirty="0">
                <a:solidFill>
                  <a:schemeClr val="accent2"/>
                </a:solidFill>
              </a:rPr>
              <a:t>Keiner hat das Recht, mich zu hauen oder mich zu ärgern. </a:t>
            </a:r>
          </a:p>
          <a:p>
            <a:r>
              <a:rPr lang="de-DE" sz="6400" dirty="0">
                <a:solidFill>
                  <a:schemeClr val="accent6"/>
                </a:solidFill>
              </a:rPr>
              <a:t>Alle Kinder sind wichtig. Ich auch.  </a:t>
            </a:r>
          </a:p>
          <a:p>
            <a:r>
              <a:rPr lang="de-DE" sz="6400" dirty="0">
                <a:solidFill>
                  <a:srgbClr val="FF0000"/>
                </a:solidFill>
              </a:rPr>
              <a:t>Ich habe das Recht, viele Dinge zu lernen, im Kindergarten und in der Schule.</a:t>
            </a:r>
          </a:p>
          <a:p>
            <a:r>
              <a:rPr lang="de-DE" sz="6400" dirty="0">
                <a:solidFill>
                  <a:schemeClr val="accent1"/>
                </a:solidFill>
              </a:rPr>
              <a:t>Ich und Du und alle anderen Kinder haben das Recht ohne Angst zu leben.  </a:t>
            </a:r>
          </a:p>
          <a:p>
            <a:r>
              <a:rPr lang="de-DE" sz="6400" dirty="0">
                <a:solidFill>
                  <a:schemeClr val="accent2">
                    <a:lumMod val="75000"/>
                  </a:schemeClr>
                </a:solidFill>
              </a:rPr>
              <a:t>Alle Kinder haben das Recht auf einen eigenen Namen.</a:t>
            </a:r>
          </a:p>
          <a:p>
            <a:r>
              <a:rPr lang="de-DE" sz="6400" dirty="0">
                <a:solidFill>
                  <a:schemeClr val="accent6">
                    <a:lumMod val="50000"/>
                  </a:schemeClr>
                </a:solidFill>
              </a:rPr>
              <a:t>Ich habe das Recht, mit meiner Mama und meinem Papa zusammen zu sein. </a:t>
            </a:r>
            <a:r>
              <a:rPr lang="de-DE" sz="6400" dirty="0"/>
              <a:t> </a:t>
            </a:r>
          </a:p>
          <a:p>
            <a:r>
              <a:rPr lang="de-DE" sz="6400" dirty="0">
                <a:solidFill>
                  <a:srgbClr val="00B0F0"/>
                </a:solidFill>
              </a:rPr>
              <a:t>Ich habe das Recht zu spielen.</a:t>
            </a:r>
          </a:p>
          <a:p>
            <a:r>
              <a:rPr lang="de-DE" sz="6400" dirty="0">
                <a:solidFill>
                  <a:srgbClr val="7030A0"/>
                </a:solidFill>
              </a:rPr>
              <a:t>Ich habe das Recht auf Freunde.</a:t>
            </a:r>
          </a:p>
          <a:p>
            <a:r>
              <a:rPr lang="de-DE" sz="6400" dirty="0">
                <a:solidFill>
                  <a:srgbClr val="C00000"/>
                </a:solidFill>
              </a:rPr>
              <a:t>Ich habe das Recht, Hilfe zu kriegen, wenn ich mich nicht gut fühle.</a:t>
            </a:r>
          </a:p>
          <a:p>
            <a:r>
              <a:rPr lang="de-DE" sz="6400" dirty="0">
                <a:solidFill>
                  <a:schemeClr val="accent1"/>
                </a:solidFill>
              </a:rPr>
              <a:t>Ich habe das Recht zu sagen, was ich denke. </a:t>
            </a:r>
          </a:p>
          <a:p>
            <a:r>
              <a:rPr lang="de-DE" sz="6400" dirty="0">
                <a:solidFill>
                  <a:srgbClr val="00B0F0"/>
                </a:solidFill>
              </a:rPr>
              <a:t>Jedes Kind hat das Recht auf Geborgenheit.</a:t>
            </a:r>
          </a:p>
          <a:p>
            <a:r>
              <a:rPr lang="de-DE" sz="6400" dirty="0">
                <a:solidFill>
                  <a:srgbClr val="FF0000"/>
                </a:solidFill>
              </a:rPr>
              <a:t>Jedes Kind hat das Recht auf ein Zuhause </a:t>
            </a:r>
          </a:p>
          <a:p>
            <a:r>
              <a:rPr lang="de-DE" sz="6400" dirty="0">
                <a:solidFill>
                  <a:schemeClr val="accent6"/>
                </a:solidFill>
              </a:rPr>
              <a:t>Jedes Kind hat das Recht auf Nahrung.</a:t>
            </a:r>
          </a:p>
          <a:p>
            <a:endParaRPr lang="de-DE" sz="1400" dirty="0"/>
          </a:p>
        </p:txBody>
      </p:sp>
      <p:sp>
        <p:nvSpPr>
          <p:cNvPr id="4" name="Textplatzhalter 3">
            <a:extLst>
              <a:ext uri="{FF2B5EF4-FFF2-40B4-BE49-F238E27FC236}">
                <a16:creationId xmlns:a16="http://schemas.microsoft.com/office/drawing/2014/main" id="{CCEF2833-2802-4892-C6AA-08F116F041EC}"/>
              </a:ext>
            </a:extLst>
          </p:cNvPr>
          <p:cNvSpPr>
            <a:spLocks noGrp="1"/>
          </p:cNvSpPr>
          <p:nvPr>
            <p:ph type="body" sz="half" idx="2"/>
          </p:nvPr>
        </p:nvSpPr>
        <p:spPr>
          <a:xfrm>
            <a:off x="839788" y="2057400"/>
            <a:ext cx="3932237" cy="4506686"/>
          </a:xfrm>
        </p:spPr>
        <p:txBody>
          <a:bodyPr>
            <a:normAutofit fontScale="77500" lnSpcReduction="20000"/>
          </a:bodyPr>
          <a:lstStyle/>
          <a:p>
            <a:r>
              <a:rPr lang="de-DE" sz="1800" dirty="0"/>
              <a:t>Kinder haben Rechte</a:t>
            </a:r>
          </a:p>
          <a:p>
            <a:r>
              <a:rPr lang="de-DE" sz="1800" dirty="0"/>
              <a:t> </a:t>
            </a:r>
          </a:p>
          <a:p>
            <a:r>
              <a:rPr lang="de-DE" sz="1800" dirty="0"/>
              <a:t>Menschen haben Rechte, Arbeiter haben Rechte , Frauen haben Rechte !</a:t>
            </a:r>
          </a:p>
          <a:p>
            <a:r>
              <a:rPr lang="de-DE" sz="1800" dirty="0"/>
              <a:t>Und Kinder ? Auch Kinder haben Rechte !</a:t>
            </a:r>
          </a:p>
          <a:p>
            <a:r>
              <a:rPr lang="de-DE" sz="1800" dirty="0"/>
              <a:t>Sie sind in der UN-Konvention über die Rechte des Kindes festgelegt und weltweit anerkannt.</a:t>
            </a:r>
          </a:p>
          <a:p>
            <a:r>
              <a:rPr lang="de-DE" sz="1800" dirty="0"/>
              <a:t>Die Rechte der Kinder zu verwirklichen - dies ist eine Aufgabe für uns alle: für Politiker, Unternehmer, Pädagogen, Journalisten, Eltern und auch für die Kinder selbst.</a:t>
            </a:r>
          </a:p>
          <a:p>
            <a:r>
              <a:rPr lang="de-DE" sz="1800" dirty="0"/>
              <a:t>Nur wenn sich möglichst viele Menschen aus allen gesellschaftlichen Bereichen für die Rechte der Kinder einsetzen, dann haben die Kinder der Welt wirklich Aussichten auf eine bessere Zukunft.</a:t>
            </a:r>
          </a:p>
          <a:p>
            <a:r>
              <a:rPr lang="de-DE" sz="1800" dirty="0"/>
              <a:t>Dafür müssen die Rechte der Kinder bekannt gemacht werden !</a:t>
            </a:r>
          </a:p>
          <a:p>
            <a:r>
              <a:rPr lang="de-DE" sz="1800" dirty="0"/>
              <a:t>In den Stammgruppen, in der Vorschulbande, in der Kinderbesprechung beschäftigen wir uns in den nächsten Wochen und Monaten mit den Kinderrechten. </a:t>
            </a:r>
          </a:p>
          <a:p>
            <a:endParaRPr lang="de-DE" sz="1800" dirty="0"/>
          </a:p>
          <a:p>
            <a:endParaRPr lang="de-DE" dirty="0"/>
          </a:p>
        </p:txBody>
      </p:sp>
    </p:spTree>
    <p:extLst>
      <p:ext uri="{BB962C8B-B14F-4D97-AF65-F5344CB8AC3E}">
        <p14:creationId xmlns:p14="http://schemas.microsoft.com/office/powerpoint/2010/main" val="84494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8BDD11-61C2-C4B5-1F13-7FE30318702B}"/>
              </a:ext>
            </a:extLst>
          </p:cNvPr>
          <p:cNvSpPr>
            <a:spLocks noGrp="1"/>
          </p:cNvSpPr>
          <p:nvPr>
            <p:ph type="title"/>
          </p:nvPr>
        </p:nvSpPr>
        <p:spPr>
          <a:xfrm>
            <a:off x="839788" y="457200"/>
            <a:ext cx="3932237" cy="1330779"/>
          </a:xfrm>
        </p:spPr>
        <p:txBody>
          <a:bodyPr>
            <a:normAutofit/>
          </a:bodyPr>
          <a:lstStyle/>
          <a:p>
            <a:r>
              <a:rPr lang="de-DE" sz="2000" dirty="0"/>
              <a:t>Barfuß laufen</a:t>
            </a:r>
            <a:br>
              <a:rPr lang="de-DE" dirty="0"/>
            </a:br>
            <a:r>
              <a:rPr lang="de-DE" sz="1200" dirty="0"/>
              <a:t>In unserer Kita möchten wir den Kindern  die Möglichkeit geben, die Welt ohne Schuhe zu entdecken – sei es im Gruppenraum oder in unserem Außengelände.</a:t>
            </a:r>
            <a:br>
              <a:rPr lang="de-DE" sz="1200" dirty="0"/>
            </a:br>
            <a:endParaRPr lang="de-DE" sz="1200" dirty="0"/>
          </a:p>
        </p:txBody>
      </p:sp>
      <p:sp>
        <p:nvSpPr>
          <p:cNvPr id="4" name="Textplatzhalter 3">
            <a:extLst>
              <a:ext uri="{FF2B5EF4-FFF2-40B4-BE49-F238E27FC236}">
                <a16:creationId xmlns:a16="http://schemas.microsoft.com/office/drawing/2014/main" id="{6AC00A8F-8B32-1E8E-8AE9-AFCF9FBADF41}"/>
              </a:ext>
            </a:extLst>
          </p:cNvPr>
          <p:cNvSpPr>
            <a:spLocks noGrp="1"/>
          </p:cNvSpPr>
          <p:nvPr>
            <p:ph type="body" sz="half" idx="2"/>
          </p:nvPr>
        </p:nvSpPr>
        <p:spPr>
          <a:xfrm>
            <a:off x="836612" y="1608364"/>
            <a:ext cx="3932237" cy="4678136"/>
          </a:xfrm>
        </p:spPr>
        <p:txBody>
          <a:bodyPr>
            <a:normAutofit fontScale="25000" lnSpcReduction="20000"/>
          </a:bodyPr>
          <a:lstStyle/>
          <a:p>
            <a:r>
              <a:rPr lang="de-DE" dirty="0"/>
              <a:t> </a:t>
            </a:r>
          </a:p>
          <a:p>
            <a:r>
              <a:rPr lang="de-DE" sz="5600" dirty="0">
                <a:latin typeface="+mj-lt"/>
              </a:rPr>
              <a:t>Gesundheit &amp; Motorik</a:t>
            </a:r>
          </a:p>
          <a:p>
            <a:pPr lvl="0"/>
            <a:r>
              <a:rPr lang="de-DE" sz="5600" b="1" dirty="0">
                <a:latin typeface="+mj-lt"/>
              </a:rPr>
              <a:t>Gesunde Fußentwicklung</a:t>
            </a:r>
            <a:r>
              <a:rPr lang="de-DE" sz="5600" dirty="0">
                <a:latin typeface="+mj-lt"/>
              </a:rPr>
              <a:t>: Schuhe engen Kinderfüße oft ein. Barfußlaufen stärkt die Fußmuskulatur, formt das natürliche Fußgewölbe und beugt Fehlstellungen (wie Platt- oder Senkfüßen) vor.</a:t>
            </a:r>
          </a:p>
          <a:p>
            <a:pPr lvl="0"/>
            <a:r>
              <a:rPr lang="de-DE" sz="5600" b="1" dirty="0">
                <a:latin typeface="+mj-lt"/>
              </a:rPr>
              <a:t>Starkes Immunsystem: </a:t>
            </a:r>
            <a:r>
              <a:rPr lang="de-DE" sz="5600" dirty="0">
                <a:latin typeface="+mj-lt"/>
              </a:rPr>
              <a:t>Der Temperaturwechsel härtet den Organismus ab und reguliert die Durchblutung auf natürliche Weise.</a:t>
            </a:r>
          </a:p>
          <a:p>
            <a:pPr lvl="0"/>
            <a:r>
              <a:rPr lang="de-DE" sz="5600" b="1" dirty="0">
                <a:latin typeface="+mj-lt"/>
              </a:rPr>
              <a:t>Gute Körperhaltung: D</a:t>
            </a:r>
            <a:r>
              <a:rPr lang="de-DE" sz="5600" dirty="0">
                <a:latin typeface="+mj-lt"/>
              </a:rPr>
              <a:t>ie gesamte Wirbelsäule richtet sich natürlicher und stabiler auf.</a:t>
            </a:r>
          </a:p>
          <a:p>
            <a:r>
              <a:rPr lang="de-DE" sz="5600" dirty="0">
                <a:latin typeface="+mj-lt"/>
              </a:rPr>
              <a:t>Wahrnehmung &amp; Gehirnentwicklung</a:t>
            </a:r>
          </a:p>
          <a:p>
            <a:pPr lvl="0"/>
            <a:r>
              <a:rPr lang="de-DE" sz="5600" b="1" dirty="0">
                <a:latin typeface="+mj-lt"/>
              </a:rPr>
              <a:t>Sinnesschulung: </a:t>
            </a:r>
            <a:r>
              <a:rPr lang="de-DE" sz="5600" dirty="0">
                <a:latin typeface="+mj-lt"/>
              </a:rPr>
              <a:t>Die Fußsohle gehört zu den sensibelsten Bereichen des Körpers. Kinder erfühlen verschiedene Untergründe (Gras, Sand, Holz, Stein) und senden wertvolle Nervenimpulse an das Gehirn.</a:t>
            </a:r>
          </a:p>
          <a:p>
            <a:pPr lvl="0"/>
            <a:r>
              <a:rPr lang="de-DE" sz="5600" b="1" dirty="0">
                <a:latin typeface="+mj-lt"/>
              </a:rPr>
              <a:t>Bessere Balance: </a:t>
            </a:r>
            <a:r>
              <a:rPr lang="de-DE" sz="5600" dirty="0">
                <a:latin typeface="+mj-lt"/>
              </a:rPr>
              <a:t>Barfuß spüren Kinder den Boden exakt. Das erhöht die Trittsicherheit, schult den Gleichgewichtssinn und senkt das Risiko von Stürze</a:t>
            </a:r>
            <a:r>
              <a:rPr lang="de-DE" sz="3500" dirty="0">
                <a:latin typeface="+mj-lt"/>
              </a:rPr>
              <a:t>n </a:t>
            </a:r>
            <a:r>
              <a:rPr lang="de-DE" sz="5600" dirty="0">
                <a:latin typeface="+mj-lt"/>
              </a:rPr>
              <a:t>im Alltag.</a:t>
            </a:r>
          </a:p>
          <a:p>
            <a:r>
              <a:rPr lang="de-DE" sz="6000" dirty="0">
                <a:latin typeface="+mj-lt"/>
              </a:rPr>
              <a:t>Jedes Kind entscheidet selbst. </a:t>
            </a:r>
            <a:endParaRPr lang="de-DE" sz="9600" dirty="0">
              <a:latin typeface="+mj-lt"/>
            </a:endParaRPr>
          </a:p>
          <a:p>
            <a:endParaRPr lang="de-DE" sz="5600" dirty="0"/>
          </a:p>
          <a:p>
            <a:endParaRPr lang="de-DE" sz="5600" dirty="0"/>
          </a:p>
          <a:p>
            <a:endParaRPr lang="de-DE" dirty="0"/>
          </a:p>
        </p:txBody>
      </p:sp>
      <p:sp>
        <p:nvSpPr>
          <p:cNvPr id="6" name="Textfeld 5">
            <a:extLst>
              <a:ext uri="{FF2B5EF4-FFF2-40B4-BE49-F238E27FC236}">
                <a16:creationId xmlns:a16="http://schemas.microsoft.com/office/drawing/2014/main" id="{FD35F69B-ADCE-0892-32AF-AD22EB8A011A}"/>
              </a:ext>
            </a:extLst>
          </p:cNvPr>
          <p:cNvSpPr txBox="1"/>
          <p:nvPr/>
        </p:nvSpPr>
        <p:spPr>
          <a:xfrm>
            <a:off x="6278336" y="367393"/>
            <a:ext cx="5445579" cy="3939540"/>
          </a:xfrm>
          <a:prstGeom prst="rect">
            <a:avLst/>
          </a:prstGeom>
          <a:noFill/>
        </p:spPr>
        <p:txBody>
          <a:bodyPr wrap="square" rtlCol="0">
            <a:spAutoFit/>
          </a:bodyPr>
          <a:lstStyle/>
          <a:p>
            <a:r>
              <a:rPr lang="de-DE" sz="2000" dirty="0">
                <a:latin typeface="+mj-lt"/>
              </a:rPr>
              <a:t>Matschhose und Jacke-Kinder entscheiden selbstständig</a:t>
            </a:r>
          </a:p>
          <a:p>
            <a:pPr lvl="0"/>
            <a:r>
              <a:rPr lang="de-DE" sz="1400" b="1" dirty="0">
                <a:latin typeface="+mj-lt"/>
              </a:rPr>
              <a:t>Entwicklung des Körpergefühls: </a:t>
            </a:r>
            <a:r>
              <a:rPr lang="de-DE" sz="1400" dirty="0">
                <a:latin typeface="+mj-lt"/>
              </a:rPr>
              <a:t>Kinder müssen selbst lernen zu spüren, wann ihnen warm oder kalt ist. Wenn Erwachsene immer vorschreiben, was anzuziehen ist, wird dieser körpereigene Sinn unterdrückt.</a:t>
            </a:r>
          </a:p>
          <a:p>
            <a:pPr lvl="0"/>
            <a:r>
              <a:rPr lang="de-DE" sz="1400" b="1" dirty="0">
                <a:latin typeface="+mj-lt"/>
              </a:rPr>
              <a:t>Körperliche Aktivität: </a:t>
            </a:r>
            <a:r>
              <a:rPr lang="de-DE" sz="1400" dirty="0">
                <a:latin typeface="+mj-lt"/>
              </a:rPr>
              <a:t>Kinder bewegen sich beim Spielen meist deutlich mehr als die Erwachsenen. In dicken Matschhosen und Jacken schwitzen sie schnell, was durch den gestauten Schweiß erst recht zu Frösteln führen kann. </a:t>
            </a:r>
          </a:p>
          <a:p>
            <a:pPr lvl="0"/>
            <a:r>
              <a:rPr lang="de-DE" sz="1400" b="1" dirty="0">
                <a:latin typeface="+mj-lt"/>
              </a:rPr>
              <a:t>Lernen durch Erfahrung (Konsequenzen spüren): </a:t>
            </a:r>
            <a:r>
              <a:rPr lang="de-DE" sz="1400" dirty="0">
                <a:latin typeface="+mj-lt"/>
              </a:rPr>
              <a:t>Entscheidet sich ein Kind gegen die Matschhose und wird nass, erfährt es die logische Konsequenz am eigenen Körper. Das ist ein wertvoller, begleiteter Selbstlernprozess. </a:t>
            </a:r>
          </a:p>
          <a:p>
            <a:pPr lvl="0"/>
            <a:r>
              <a:rPr lang="de-DE" sz="1400" dirty="0">
                <a:latin typeface="+mj-lt"/>
              </a:rPr>
              <a:t>Komfort und Bewegung: Viele Kinder empfinden Matschhosen als einengend, ungemütlich oder beschwerlich beim Klettern.</a:t>
            </a:r>
          </a:p>
          <a:p>
            <a:pPr lvl="0"/>
            <a:endParaRPr lang="de-DE" sz="1400" dirty="0">
              <a:latin typeface="+mj-lt"/>
            </a:endParaRPr>
          </a:p>
          <a:p>
            <a:pPr lvl="0"/>
            <a:endParaRPr lang="de-DE" sz="1400" dirty="0">
              <a:latin typeface="+mj-lt"/>
            </a:endParaRPr>
          </a:p>
          <a:p>
            <a:pPr lvl="0"/>
            <a:endParaRPr lang="de-DE" sz="1400" dirty="0">
              <a:latin typeface="+mj-lt"/>
            </a:endParaRPr>
          </a:p>
        </p:txBody>
      </p:sp>
      <p:pic>
        <p:nvPicPr>
          <p:cNvPr id="7" name="Grafik 6">
            <a:extLst>
              <a:ext uri="{FF2B5EF4-FFF2-40B4-BE49-F238E27FC236}">
                <a16:creationId xmlns:a16="http://schemas.microsoft.com/office/drawing/2014/main" id="{1BC94384-9FE0-BB3A-2766-23DA1D9290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7668193" y="4116731"/>
            <a:ext cx="2684235" cy="2177821"/>
          </a:xfrm>
          <a:prstGeom prst="rect">
            <a:avLst/>
          </a:prstGeom>
          <a:noFill/>
          <a:ln>
            <a:noFill/>
          </a:ln>
        </p:spPr>
      </p:pic>
    </p:spTree>
    <p:extLst>
      <p:ext uri="{BB962C8B-B14F-4D97-AF65-F5344CB8AC3E}">
        <p14:creationId xmlns:p14="http://schemas.microsoft.com/office/powerpoint/2010/main" val="4041401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574B1C79-2869-6906-E5F0-F863FE9AFCB5}"/>
              </a:ext>
            </a:extLst>
          </p:cNvPr>
          <p:cNvSpPr txBox="1"/>
          <p:nvPr/>
        </p:nvSpPr>
        <p:spPr>
          <a:xfrm>
            <a:off x="279626" y="253093"/>
            <a:ext cx="6300787" cy="5878532"/>
          </a:xfrm>
          <a:prstGeom prst="rect">
            <a:avLst/>
          </a:prstGeom>
          <a:noFill/>
        </p:spPr>
        <p:txBody>
          <a:bodyPr wrap="square">
            <a:spAutoFit/>
          </a:bodyPr>
          <a:lstStyle/>
          <a:p>
            <a:pPr>
              <a:lnSpc>
                <a:spcPct val="100000"/>
              </a:lnSpc>
              <a:buNone/>
            </a:pPr>
            <a:r>
              <a:rPr lang="de-DE" sz="1400" b="1" dirty="0">
                <a:effectLst/>
                <a:latin typeface="+mn-lt"/>
                <a:ea typeface="Times New Roman" panose="02020603050405020304" pitchFamily="18" charset="0"/>
              </a:rPr>
              <a:t>Wir wählen den Kinderrat</a:t>
            </a:r>
            <a:endParaRPr lang="de-DE" sz="1400" dirty="0">
              <a:effectLst/>
              <a:latin typeface="+mn-lt"/>
              <a:ea typeface="Times New Roman" panose="02020603050405020304" pitchFamily="18" charset="0"/>
            </a:endParaRP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Jedes Kind aus der Vorschulbande kann sich zur Wahl aufstellen lassen.</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3 Kinder werden gewählt, abgestimmt wird in geheimer Wahl mit Hilfe eines Glasnuggets, solange bis das Wahlergebnis feststeht.</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Im Vorfeld gestalten die Kinder einen Steckbrief, der eine Woche vor der Wahl für alle sichtbar ausgehängt wird</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Die gewählten Kinder werden vereidigt und es gibt eine Wahlparty</a:t>
            </a:r>
          </a:p>
          <a:p>
            <a:pPr>
              <a:lnSpc>
                <a:spcPct val="100000"/>
              </a:lnSpc>
              <a:spcBef>
                <a:spcPts val="1200"/>
              </a:spcBef>
              <a:spcAft>
                <a:spcPts val="1200"/>
              </a:spcAft>
              <a:buNone/>
            </a:pPr>
            <a:r>
              <a:rPr lang="de-DE" sz="1400" b="1" dirty="0">
                <a:effectLst/>
                <a:latin typeface="+mn-lt"/>
                <a:ea typeface="Times New Roman" panose="02020603050405020304" pitchFamily="18" charset="0"/>
              </a:rPr>
              <a:t>Arbeit des Kinderrates</a:t>
            </a:r>
            <a:endParaRPr lang="de-DE" sz="1400" dirty="0">
              <a:effectLst/>
              <a:latin typeface="+mn-lt"/>
              <a:ea typeface="Times New Roman" panose="02020603050405020304" pitchFamily="18" charset="0"/>
            </a:endParaRPr>
          </a:p>
          <a:p>
            <a:pPr>
              <a:lnSpc>
                <a:spcPct val="100000"/>
              </a:lnSpc>
              <a:buNone/>
            </a:pPr>
            <a:r>
              <a:rPr lang="de-DE" sz="1400" dirty="0">
                <a:effectLst/>
                <a:latin typeface="+mn-lt"/>
                <a:ea typeface="Times New Roman" panose="02020603050405020304" pitchFamily="18" charset="0"/>
              </a:rPr>
              <a:t>Der Kinderrat trifft sich einmal im Monat mit der Leiterin. Es werden Themen besprochen, die für die Kinder von großer Bedeutung sind und die ihr Interesse widerspiegeln. Es wird aber auch über Sorgen, Wünsche, Anregungen und Ideen sowie über Regeln nachgedacht und gesprochen, die die Kinder als Thema mit einbringen. Die Kinder sind Ansprechpartner für alle Kinder unserer Kita und transportieren so die Themen aller in den Kinderrat.</a:t>
            </a:r>
          </a:p>
          <a:p>
            <a:pPr>
              <a:lnSpc>
                <a:spcPct val="100000"/>
              </a:lnSpc>
              <a:spcBef>
                <a:spcPts val="1200"/>
              </a:spcBef>
              <a:spcAft>
                <a:spcPts val="1200"/>
              </a:spcAft>
              <a:buNone/>
            </a:pPr>
            <a:r>
              <a:rPr lang="de-DE" sz="1400" dirty="0">
                <a:effectLst/>
                <a:latin typeface="+mn-lt"/>
                <a:ea typeface="Times New Roman" panose="02020603050405020304" pitchFamily="18" charset="0"/>
              </a:rPr>
              <a:t>Ziele:</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Verantwortung für die Gemeinschaft</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Erste Erfahrungen mit „ Demokratie“ erleben und verstehen was dies bedeutet</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Mitbestimmung</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Durch eigenes Handeln, Dinge verändern zu können</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Wertschätzung erfahren</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Zu spüren „ Ich bin wichtig für die Gemeinschaft“</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Beteiligung als etwas Positives zu erfahren </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Empathie zu entwickeln</a:t>
            </a:r>
          </a:p>
          <a:p>
            <a:pPr marL="342900" lvl="0" indent="-342900">
              <a:lnSpc>
                <a:spcPct val="100000"/>
              </a:lnSpc>
              <a:buFont typeface="Symbol" panose="05050102010706020507" pitchFamily="18" charset="2"/>
              <a:buChar char=""/>
            </a:pPr>
            <a:r>
              <a:rPr lang="de-DE" sz="1400" dirty="0">
                <a:effectLst/>
                <a:latin typeface="+mn-lt"/>
                <a:ea typeface="Times New Roman" panose="02020603050405020304" pitchFamily="18" charset="0"/>
              </a:rPr>
              <a:t>Mut zu haben, Dinge anzusprechen</a:t>
            </a:r>
            <a:endParaRPr lang="de-DE" sz="1400" dirty="0">
              <a:effectLst/>
              <a:latin typeface="Times New Roman" panose="02020603050405020304" pitchFamily="18" charset="0"/>
              <a:ea typeface="Times New Roman" panose="02020603050405020304" pitchFamily="18" charset="0"/>
            </a:endParaRPr>
          </a:p>
        </p:txBody>
      </p:sp>
      <p:pic>
        <p:nvPicPr>
          <p:cNvPr id="5" name="Grafik 4">
            <a:extLst>
              <a:ext uri="{FF2B5EF4-FFF2-40B4-BE49-F238E27FC236}">
                <a16:creationId xmlns:a16="http://schemas.microsoft.com/office/drawing/2014/main" id="{0723FE47-EE38-512F-D939-B3628F756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7122" y="3822493"/>
            <a:ext cx="2880632" cy="2880632"/>
          </a:xfrm>
          <a:prstGeom prst="rect">
            <a:avLst/>
          </a:prstGeom>
        </p:spPr>
      </p:pic>
      <p:pic>
        <p:nvPicPr>
          <p:cNvPr id="7" name="Grafik 6">
            <a:extLst>
              <a:ext uri="{FF2B5EF4-FFF2-40B4-BE49-F238E27FC236}">
                <a16:creationId xmlns:a16="http://schemas.microsoft.com/office/drawing/2014/main" id="{66B312F1-1893-3A6B-81CD-5DB7D94F4F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3057" y="0"/>
            <a:ext cx="3672568" cy="3672568"/>
          </a:xfrm>
          <a:prstGeom prst="rect">
            <a:avLst/>
          </a:prstGeom>
        </p:spPr>
      </p:pic>
    </p:spTree>
    <p:extLst>
      <p:ext uri="{BB962C8B-B14F-4D97-AF65-F5344CB8AC3E}">
        <p14:creationId xmlns:p14="http://schemas.microsoft.com/office/powerpoint/2010/main" val="348738363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951</Words>
  <Application>Microsoft Office PowerPoint</Application>
  <PresentationFormat>Breitbild</PresentationFormat>
  <Paragraphs>75</Paragraphs>
  <Slides>5</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vt:i4>
      </vt:variant>
    </vt:vector>
  </HeadingPairs>
  <TitlesOfParts>
    <vt:vector size="11" baseType="lpstr">
      <vt:lpstr>Arial</vt:lpstr>
      <vt:lpstr>Calibri</vt:lpstr>
      <vt:lpstr>Calibri Light</vt:lpstr>
      <vt:lpstr>Symbol</vt:lpstr>
      <vt:lpstr>Times New Roman</vt:lpstr>
      <vt:lpstr>Office</vt:lpstr>
      <vt:lpstr>PowerPoint-Präsentation</vt:lpstr>
      <vt:lpstr>PowerPoint-Präsentation</vt:lpstr>
      <vt:lpstr>KINDERRECHTE</vt:lpstr>
      <vt:lpstr>Barfuß laufen In unserer Kita möchten wir den Kindern  die Möglichkeit geben, die Welt ohne Schuhe zu entdecken – sei es im Gruppenraum oder in unserem Außengelände. </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Monika Hess</dc:creator>
  <cp:lastModifiedBy>Monika Hess</cp:lastModifiedBy>
  <cp:revision>22</cp:revision>
  <cp:lastPrinted>2026-09-30T07:12:09Z</cp:lastPrinted>
  <dcterms:created xsi:type="dcterms:W3CDTF">2024-09-10T12:11:41Z</dcterms:created>
  <dcterms:modified xsi:type="dcterms:W3CDTF">2026-09-30T09:31:28Z</dcterms:modified>
</cp:coreProperties>
</file>